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2"/>
  </p:notesMasterIdLst>
  <p:sldIdLst>
    <p:sldId id="256" r:id="rId2"/>
    <p:sldId id="409" r:id="rId3"/>
    <p:sldId id="353" r:id="rId4"/>
    <p:sldId id="355" r:id="rId5"/>
    <p:sldId id="356" r:id="rId6"/>
    <p:sldId id="354" r:id="rId7"/>
    <p:sldId id="357" r:id="rId8"/>
    <p:sldId id="377" r:id="rId9"/>
    <p:sldId id="398" r:id="rId10"/>
    <p:sldId id="358" r:id="rId11"/>
    <p:sldId id="394" r:id="rId12"/>
    <p:sldId id="379" r:id="rId13"/>
    <p:sldId id="380" r:id="rId14"/>
    <p:sldId id="395" r:id="rId15"/>
    <p:sldId id="360" r:id="rId16"/>
    <p:sldId id="362" r:id="rId17"/>
    <p:sldId id="361" r:id="rId18"/>
    <p:sldId id="371" r:id="rId19"/>
    <p:sldId id="381" r:id="rId20"/>
    <p:sldId id="386" r:id="rId21"/>
    <p:sldId id="383" r:id="rId22"/>
    <p:sldId id="372" r:id="rId23"/>
    <p:sldId id="373" r:id="rId24"/>
    <p:sldId id="385" r:id="rId25"/>
    <p:sldId id="387" r:id="rId26"/>
    <p:sldId id="384" r:id="rId27"/>
    <p:sldId id="399" r:id="rId28"/>
    <p:sldId id="388" r:id="rId29"/>
    <p:sldId id="359" r:id="rId30"/>
    <p:sldId id="389" r:id="rId31"/>
    <p:sldId id="363" r:id="rId32"/>
    <p:sldId id="390" r:id="rId33"/>
    <p:sldId id="400" r:id="rId34"/>
    <p:sldId id="401" r:id="rId35"/>
    <p:sldId id="376" r:id="rId36"/>
    <p:sldId id="364" r:id="rId37"/>
    <p:sldId id="391" r:id="rId38"/>
    <p:sldId id="402" r:id="rId39"/>
    <p:sldId id="392" r:id="rId40"/>
    <p:sldId id="366" r:id="rId41"/>
    <p:sldId id="367" r:id="rId42"/>
    <p:sldId id="368" r:id="rId43"/>
    <p:sldId id="403" r:id="rId44"/>
    <p:sldId id="406" r:id="rId45"/>
    <p:sldId id="404" r:id="rId46"/>
    <p:sldId id="397" r:id="rId47"/>
    <p:sldId id="393" r:id="rId48"/>
    <p:sldId id="408" r:id="rId49"/>
    <p:sldId id="370" r:id="rId50"/>
    <p:sldId id="396" r:id="rId5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0000"/>
    <a:srgbClr val="A40000"/>
    <a:srgbClr val="94B6D2"/>
    <a:srgbClr val="FF9900"/>
    <a:srgbClr val="EDEEE6"/>
    <a:srgbClr val="E2F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5" autoAdjust="0"/>
    <p:restoredTop sz="96441" autoAdjust="0"/>
  </p:normalViewPr>
  <p:slideViewPr>
    <p:cSldViewPr>
      <p:cViewPr varScale="1">
        <p:scale>
          <a:sx n="115" d="100"/>
          <a:sy n="115" d="100"/>
        </p:scale>
        <p:origin x="555" y="5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78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80512" cy="685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458F-B027-40BA-95F5-1DEAEC46A3F0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7EAF3A9B-8C19-44DA-B705-4B807995FE2E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EB34D-63DB-4738-97A2-41FB47B29709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4A53D-03B9-4821-83CE-E8A6455D160B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DABC5422-0199-4429-A48D-84F5DA31BD5B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0131B350-7602-433F-A4A8-8FACAF1B9283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1DC56-A0B0-4C36-8167-6120BCC752B3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703F0-D5C1-49B6-8AF9-61D879FD942E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BD628-E5CA-45EF-95FF-7712AEF52FA5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E9F71E00-86D1-4644-91AD-E74F83A79577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2749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DF9718C-3FF5-4BE4-944B-DBF99DCCD3E1}" type="datetime1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직사각형 94"/>
          <p:cNvSpPr/>
          <p:nvPr/>
        </p:nvSpPr>
        <p:spPr>
          <a:xfrm>
            <a:off x="4843106" y="2038112"/>
            <a:ext cx="4049374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14" name="직사각형 113"/>
          <p:cNvSpPr/>
          <p:nvPr/>
        </p:nvSpPr>
        <p:spPr>
          <a:xfrm>
            <a:off x="4843106" y="2895368"/>
            <a:ext cx="4049374" cy="15716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15" name="직사각형 114"/>
          <p:cNvSpPr/>
          <p:nvPr/>
        </p:nvSpPr>
        <p:spPr>
          <a:xfrm>
            <a:off x="4843106" y="4666259"/>
            <a:ext cx="4049374" cy="16959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현재의 표준 </a:t>
            </a:r>
            <a:r>
              <a:rPr lang="en-US" altLang="ko-KR" dirty="0"/>
              <a:t>C++ </a:t>
            </a:r>
            <a:r>
              <a:rPr lang="ko-KR" altLang="en-US" dirty="0"/>
              <a:t>입출력 라이브러리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648072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/>
              <a:t>다양한 크기의 다국어 문자를 수용하기 위해</a:t>
            </a:r>
            <a:r>
              <a:rPr lang="en-US" altLang="ko-KR" dirty="0"/>
              <a:t>, </a:t>
            </a:r>
            <a:r>
              <a:rPr lang="ko-KR" altLang="en-US" dirty="0"/>
              <a:t>입출력 라이브러리가 템플릿으로 작성됨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337325" y="4622314"/>
            <a:ext cx="4104456" cy="16959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8" name="직사각형 27"/>
          <p:cNvSpPr/>
          <p:nvPr/>
        </p:nvSpPr>
        <p:spPr>
          <a:xfrm>
            <a:off x="337325" y="2907802"/>
            <a:ext cx="4104456" cy="15716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9" name="직사각형 28"/>
          <p:cNvSpPr/>
          <p:nvPr/>
        </p:nvSpPr>
        <p:spPr>
          <a:xfrm>
            <a:off x="337325" y="2050546"/>
            <a:ext cx="4104456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0" name="TextBox 29"/>
          <p:cNvSpPr txBox="1"/>
          <p:nvPr/>
        </p:nvSpPr>
        <p:spPr>
          <a:xfrm>
            <a:off x="2064554" y="2264860"/>
            <a:ext cx="859000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basic_ios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70718" y="3416621"/>
            <a:ext cx="1193835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814934" y="3416620"/>
            <a:ext cx="1189479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basic_ostream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68932" y="4090903"/>
            <a:ext cx="1250243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basic_iostream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4163" y="5193267"/>
            <a:ext cx="1239413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1420" y="5179038"/>
            <a:ext cx="1264337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basic_ofstream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52953" y="5836763"/>
            <a:ext cx="1328475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37" name="직선 화살표 연결선 36"/>
          <p:cNvCxnSpPr>
            <a:stCxn id="31" idx="0"/>
            <a:endCxn id="30" idx="2"/>
          </p:cNvCxnSpPr>
          <p:nvPr/>
        </p:nvCxnSpPr>
        <p:spPr>
          <a:xfrm flipV="1">
            <a:off x="1467636" y="2541859"/>
            <a:ext cx="1026418" cy="87476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32" idx="0"/>
            <a:endCxn id="30" idx="2"/>
          </p:cNvCxnSpPr>
          <p:nvPr/>
        </p:nvCxnSpPr>
        <p:spPr>
          <a:xfrm flipH="1" flipV="1">
            <a:off x="2494054" y="2541859"/>
            <a:ext cx="915620" cy="874761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33" idx="0"/>
            <a:endCxn id="31" idx="2"/>
          </p:cNvCxnSpPr>
          <p:nvPr/>
        </p:nvCxnSpPr>
        <p:spPr>
          <a:xfrm flipH="1" flipV="1">
            <a:off x="1467636" y="3693620"/>
            <a:ext cx="1026418" cy="397283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33" idx="0"/>
            <a:endCxn id="32" idx="2"/>
          </p:cNvCxnSpPr>
          <p:nvPr/>
        </p:nvCxnSpPr>
        <p:spPr>
          <a:xfrm flipV="1">
            <a:off x="2494054" y="3693619"/>
            <a:ext cx="915620" cy="397284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34" idx="0"/>
            <a:endCxn id="31" idx="2"/>
          </p:cNvCxnSpPr>
          <p:nvPr/>
        </p:nvCxnSpPr>
        <p:spPr>
          <a:xfrm flipV="1">
            <a:off x="1413870" y="3693620"/>
            <a:ext cx="53766" cy="1499647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35" idx="0"/>
            <a:endCxn id="32" idx="2"/>
          </p:cNvCxnSpPr>
          <p:nvPr/>
        </p:nvCxnSpPr>
        <p:spPr>
          <a:xfrm flipH="1" flipV="1">
            <a:off x="3409674" y="3693619"/>
            <a:ext cx="183915" cy="148541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36" idx="0"/>
            <a:endCxn id="33" idx="2"/>
          </p:cNvCxnSpPr>
          <p:nvPr/>
        </p:nvCxnSpPr>
        <p:spPr>
          <a:xfrm flipH="1" flipV="1">
            <a:off x="2494054" y="4367902"/>
            <a:ext cx="23137" cy="1468861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37325" y="2895368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입출력 </a:t>
            </a:r>
            <a:r>
              <a:rPr lang="ko-KR" altLang="en-US" sz="1000" dirty="0" err="1"/>
              <a:t>스트림</a:t>
            </a:r>
            <a:endParaRPr lang="en-US" altLang="ko-KR" sz="1000" dirty="0"/>
          </a:p>
          <a:p>
            <a:r>
              <a:rPr lang="ko-KR" altLang="en-US" sz="1000" dirty="0"/>
              <a:t>템플릿 클래스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37325" y="2068889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/>
              <a:t>스트림</a:t>
            </a:r>
            <a:r>
              <a:rPr lang="ko-KR" altLang="en-US" sz="1000" dirty="0"/>
              <a:t> 입출력</a:t>
            </a:r>
            <a:endParaRPr lang="en-US" altLang="ko-KR" sz="1000" dirty="0"/>
          </a:p>
          <a:p>
            <a:r>
              <a:rPr lang="ko-KR" altLang="en-US" sz="1000" dirty="0"/>
              <a:t>기반 템플릿 클래스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6409103" y="2252426"/>
            <a:ext cx="859000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ios</a:t>
            </a:r>
            <a:endParaRPr lang="ko-KR" alt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5215267" y="3404187"/>
            <a:ext cx="1193835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istream</a:t>
            </a:r>
            <a:endParaRPr lang="ko-KR" alt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7159483" y="3404186"/>
            <a:ext cx="1189479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ostream</a:t>
            </a:r>
            <a:endParaRPr lang="ko-KR" alt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6213481" y="4078469"/>
            <a:ext cx="1250243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iostream</a:t>
            </a:r>
            <a:endParaRPr lang="ko-KR" alt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5139176" y="5237212"/>
            <a:ext cx="1239413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ifstream</a:t>
            </a:r>
            <a:endParaRPr lang="ko-KR" alt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7268103" y="5237212"/>
            <a:ext cx="1264337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ofstream</a:t>
            </a:r>
            <a:endParaRPr lang="ko-KR" alt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6223378" y="5824329"/>
            <a:ext cx="1328475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fstream</a:t>
            </a:r>
            <a:endParaRPr lang="ko-KR" altLang="en-US" sz="1200" dirty="0"/>
          </a:p>
        </p:txBody>
      </p:sp>
      <p:cxnSp>
        <p:nvCxnSpPr>
          <p:cNvPr id="103" name="직선 화살표 연결선 102"/>
          <p:cNvCxnSpPr>
            <a:stCxn id="97" idx="0"/>
            <a:endCxn id="96" idx="2"/>
          </p:cNvCxnSpPr>
          <p:nvPr/>
        </p:nvCxnSpPr>
        <p:spPr>
          <a:xfrm flipV="1">
            <a:off x="5812185" y="2529425"/>
            <a:ext cx="1026418" cy="87476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98" idx="0"/>
            <a:endCxn id="96" idx="2"/>
          </p:cNvCxnSpPr>
          <p:nvPr/>
        </p:nvCxnSpPr>
        <p:spPr>
          <a:xfrm flipH="1" flipV="1">
            <a:off x="6838603" y="2529425"/>
            <a:ext cx="915620" cy="87476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/>
          <p:cNvCxnSpPr>
            <a:stCxn id="99" idx="0"/>
            <a:endCxn id="97" idx="2"/>
          </p:cNvCxnSpPr>
          <p:nvPr/>
        </p:nvCxnSpPr>
        <p:spPr>
          <a:xfrm flipH="1" flipV="1">
            <a:off x="5812185" y="3681186"/>
            <a:ext cx="1026418" cy="397283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>
            <a:stCxn id="99" idx="0"/>
            <a:endCxn id="98" idx="2"/>
          </p:cNvCxnSpPr>
          <p:nvPr/>
        </p:nvCxnSpPr>
        <p:spPr>
          <a:xfrm flipV="1">
            <a:off x="6838603" y="3681185"/>
            <a:ext cx="915620" cy="39728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화살표 연결선 106"/>
          <p:cNvCxnSpPr>
            <a:stCxn id="100" idx="0"/>
            <a:endCxn id="97" idx="2"/>
          </p:cNvCxnSpPr>
          <p:nvPr/>
        </p:nvCxnSpPr>
        <p:spPr>
          <a:xfrm flipV="1">
            <a:off x="5758883" y="3681186"/>
            <a:ext cx="53302" cy="1556026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>
            <a:stCxn id="101" idx="0"/>
            <a:endCxn id="98" idx="2"/>
          </p:cNvCxnSpPr>
          <p:nvPr/>
        </p:nvCxnSpPr>
        <p:spPr>
          <a:xfrm flipH="1" flipV="1">
            <a:off x="7754223" y="3681185"/>
            <a:ext cx="146049" cy="1556027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/>
          <p:cNvCxnSpPr>
            <a:stCxn id="102" idx="0"/>
            <a:endCxn id="99" idx="2"/>
          </p:cNvCxnSpPr>
          <p:nvPr/>
        </p:nvCxnSpPr>
        <p:spPr>
          <a:xfrm flipH="1" flipV="1">
            <a:off x="6838603" y="4355468"/>
            <a:ext cx="49013" cy="146886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23528" y="4622314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파일 입출력</a:t>
            </a:r>
            <a:endParaRPr lang="en-US" altLang="ko-KR" sz="1000" dirty="0"/>
          </a:p>
          <a:p>
            <a:r>
              <a:rPr lang="ko-KR" altLang="en-US" sz="1000" dirty="0"/>
              <a:t>템플릿 클래스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4640" y="6361202"/>
            <a:ext cx="3882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0070C0"/>
                </a:solidFill>
              </a:rPr>
              <a:t>새 표준 입출력 라이브러리 </a:t>
            </a:r>
            <a:r>
              <a:rPr lang="en-US" altLang="ko-KR" sz="1400" b="1" dirty="0">
                <a:solidFill>
                  <a:srgbClr val="0070C0"/>
                </a:solidFill>
              </a:rPr>
              <a:t>– </a:t>
            </a:r>
            <a:r>
              <a:rPr lang="ko-KR" altLang="en-US" sz="1400" b="1" dirty="0">
                <a:solidFill>
                  <a:srgbClr val="0070C0"/>
                </a:solidFill>
              </a:rPr>
              <a:t>템플릿으로 작성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857551" y="6362164"/>
            <a:ext cx="3474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</a:rPr>
              <a:t>템플릿에 </a:t>
            </a:r>
            <a:r>
              <a:rPr lang="en-US" altLang="ko-KR" sz="1400" dirty="0">
                <a:solidFill>
                  <a:srgbClr val="0070C0"/>
                </a:solidFill>
              </a:rPr>
              <a:t>char </a:t>
            </a:r>
            <a:r>
              <a:rPr lang="ko-KR" altLang="en-US" sz="1400" dirty="0">
                <a:solidFill>
                  <a:srgbClr val="0070C0"/>
                </a:solidFill>
              </a:rPr>
              <a:t>타입으로 구체화한 클래스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- </a:t>
            </a:r>
            <a:r>
              <a:rPr lang="ko-KR" altLang="en-US" sz="1400" dirty="0">
                <a:solidFill>
                  <a:srgbClr val="0070C0"/>
                </a:solidFill>
              </a:rPr>
              <a:t>구 표준의 이름 그대로 사용할 수 있음</a:t>
            </a:r>
          </a:p>
        </p:txBody>
      </p:sp>
    </p:spTree>
    <p:extLst>
      <p:ext uri="{BB962C8B-B14F-4D97-AF65-F5344CB8AC3E}">
        <p14:creationId xmlns:p14="http://schemas.microsoft.com/office/powerpoint/2010/main" val="1318309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using</a:t>
            </a:r>
            <a:r>
              <a:rPr lang="ko-KR" altLang="en-US" dirty="0"/>
              <a:t> 지시어로 </a:t>
            </a:r>
            <a:r>
              <a:rPr lang="en-US" altLang="ko-KR" dirty="0" err="1"/>
              <a:t>ios</a:t>
            </a:r>
            <a:r>
              <a:rPr lang="en-US" altLang="ko-KR" dirty="0"/>
              <a:t>, </a:t>
            </a:r>
            <a:r>
              <a:rPr lang="en-US" altLang="ko-KR" dirty="0" err="1"/>
              <a:t>istream</a:t>
            </a:r>
            <a:r>
              <a:rPr lang="en-US" altLang="ko-KR" dirty="0"/>
              <a:t>, </a:t>
            </a:r>
            <a:r>
              <a:rPr lang="en-US" altLang="ko-KR" dirty="0" err="1"/>
              <a:t>ostream</a:t>
            </a:r>
            <a:r>
              <a:rPr lang="en-US" altLang="ko-KR" dirty="0"/>
              <a:t>, iostream </a:t>
            </a:r>
            <a:r>
              <a:rPr lang="ko-KR" altLang="en-US" dirty="0"/>
              <a:t>이름의 별칭 생성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5D2095-DE45-4FCB-A7D6-C0FD0275A336}"/>
              </a:ext>
            </a:extLst>
          </p:cNvPr>
          <p:cNvGrpSpPr/>
          <p:nvPr/>
        </p:nvGrpSpPr>
        <p:grpSpPr>
          <a:xfrm>
            <a:off x="114132" y="1844824"/>
            <a:ext cx="8651916" cy="3443378"/>
            <a:chOff x="107504" y="2373583"/>
            <a:chExt cx="8651916" cy="344337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9C85B64-FA3E-4CFF-8535-1B5FA8C47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675" y="2373583"/>
              <a:ext cx="8234745" cy="3443378"/>
            </a:xfrm>
            <a:prstGeom prst="rect">
              <a:avLst/>
            </a:prstGeom>
          </p:spPr>
        </p:pic>
        <p:sp>
          <p:nvSpPr>
            <p:cNvPr id="6" name="모서리가 둥근 사각형 설명선 5"/>
            <p:cNvSpPr/>
            <p:nvPr/>
          </p:nvSpPr>
          <p:spPr>
            <a:xfrm>
              <a:off x="107504" y="3829689"/>
              <a:ext cx="1414265" cy="680120"/>
            </a:xfrm>
            <a:prstGeom prst="wedgeRoundRectCallout">
              <a:avLst>
                <a:gd name="adj1" fmla="val 59606"/>
                <a:gd name="adj2" fmla="val 5073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tx1"/>
                  </a:solidFill>
                </a:rPr>
                <a:t>using</a:t>
              </a:r>
              <a:r>
                <a:rPr lang="ko-KR" altLang="en-US" sz="1000" dirty="0">
                  <a:solidFill>
                    <a:schemeClr val="tx1"/>
                  </a:solidFill>
                </a:rPr>
                <a:t> 지시어로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basic_iostream</a:t>
              </a:r>
              <a:r>
                <a:rPr lang="en-US" altLang="ko-KR" sz="1000" dirty="0">
                  <a:solidFill>
                    <a:schemeClr val="tx1"/>
                  </a:solidFill>
                </a:rPr>
                <a:t>&lt;&gt; </a:t>
              </a:r>
              <a:r>
                <a:rPr lang="ko-KR" altLang="en-US" sz="1000" dirty="0">
                  <a:solidFill>
                    <a:schemeClr val="tx1"/>
                  </a:solidFill>
                </a:rPr>
                <a:t>템플릿에 </a:t>
              </a:r>
              <a:r>
                <a:rPr lang="en-US" altLang="ko-KR" sz="1000" dirty="0">
                  <a:solidFill>
                    <a:schemeClr val="tx1"/>
                  </a:solidFill>
                </a:rPr>
                <a:t>iostream </a:t>
              </a:r>
              <a:r>
                <a:rPr lang="ko-KR" altLang="en-US" sz="1000" dirty="0">
                  <a:solidFill>
                    <a:schemeClr val="tx1"/>
                  </a:solidFill>
                </a:rPr>
                <a:t>이라는 별칭을 붙임</a:t>
              </a:r>
            </a:p>
          </p:txBody>
        </p:sp>
        <p:sp>
          <p:nvSpPr>
            <p:cNvPr id="7" name="모서리가 둥근 사각형 설명선 6"/>
            <p:cNvSpPr/>
            <p:nvPr/>
          </p:nvSpPr>
          <p:spPr>
            <a:xfrm>
              <a:off x="7236296" y="4005064"/>
              <a:ext cx="1440160" cy="329371"/>
            </a:xfrm>
            <a:prstGeom prst="wedgeRoundRectCallout">
              <a:avLst>
                <a:gd name="adj1" fmla="val -77045"/>
                <a:gd name="adj2" fmla="val 5410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char </a:t>
              </a:r>
              <a:r>
                <a:rPr lang="ko-KR" altLang="en-US" sz="1000" dirty="0">
                  <a:solidFill>
                    <a:schemeClr val="tx1"/>
                  </a:solidFill>
                </a:rPr>
                <a:t>타입으로 구체화</a:t>
              </a:r>
            </a:p>
          </p:txBody>
        </p:sp>
        <p:sp>
          <p:nvSpPr>
            <p:cNvPr id="9" name="자유형 8"/>
            <p:cNvSpPr/>
            <p:nvPr/>
          </p:nvSpPr>
          <p:spPr>
            <a:xfrm>
              <a:off x="1691680" y="4532810"/>
              <a:ext cx="5544616" cy="48318"/>
            </a:xfrm>
            <a:custGeom>
              <a:avLst/>
              <a:gdLst>
                <a:gd name="connsiteX0" fmla="*/ 0 w 4336330"/>
                <a:gd name="connsiteY0" fmla="*/ 37707 h 68160"/>
                <a:gd name="connsiteX1" fmla="*/ 245097 w 4336330"/>
                <a:gd name="connsiteY1" fmla="*/ 28280 h 68160"/>
                <a:gd name="connsiteX2" fmla="*/ 367646 w 4336330"/>
                <a:gd name="connsiteY2" fmla="*/ 37707 h 68160"/>
                <a:gd name="connsiteX3" fmla="*/ 1395167 w 4336330"/>
                <a:gd name="connsiteY3" fmla="*/ 28280 h 68160"/>
                <a:gd name="connsiteX4" fmla="*/ 1489436 w 4336330"/>
                <a:gd name="connsiteY4" fmla="*/ 0 h 68160"/>
                <a:gd name="connsiteX5" fmla="*/ 1593130 w 4336330"/>
                <a:gd name="connsiteY5" fmla="*/ 9427 h 68160"/>
                <a:gd name="connsiteX6" fmla="*/ 1649691 w 4336330"/>
                <a:gd name="connsiteY6" fmla="*/ 28280 h 68160"/>
                <a:gd name="connsiteX7" fmla="*/ 1894788 w 4336330"/>
                <a:gd name="connsiteY7" fmla="*/ 18853 h 68160"/>
                <a:gd name="connsiteX8" fmla="*/ 1960776 w 4336330"/>
                <a:gd name="connsiteY8" fmla="*/ 28280 h 68160"/>
                <a:gd name="connsiteX9" fmla="*/ 1989056 w 4336330"/>
                <a:gd name="connsiteY9" fmla="*/ 37707 h 68160"/>
                <a:gd name="connsiteX10" fmla="*/ 2394409 w 4336330"/>
                <a:gd name="connsiteY10" fmla="*/ 47134 h 68160"/>
                <a:gd name="connsiteX11" fmla="*/ 2639506 w 4336330"/>
                <a:gd name="connsiteY11" fmla="*/ 56561 h 68160"/>
                <a:gd name="connsiteX12" fmla="*/ 2856322 w 4336330"/>
                <a:gd name="connsiteY12" fmla="*/ 56561 h 68160"/>
                <a:gd name="connsiteX13" fmla="*/ 2941163 w 4336330"/>
                <a:gd name="connsiteY13" fmla="*/ 47134 h 68160"/>
                <a:gd name="connsiteX14" fmla="*/ 2969444 w 4336330"/>
                <a:gd name="connsiteY14" fmla="*/ 37707 h 68160"/>
                <a:gd name="connsiteX15" fmla="*/ 3007151 w 4336330"/>
                <a:gd name="connsiteY15" fmla="*/ 18853 h 68160"/>
                <a:gd name="connsiteX16" fmla="*/ 3091992 w 4336330"/>
                <a:gd name="connsiteY16" fmla="*/ 37707 h 68160"/>
                <a:gd name="connsiteX17" fmla="*/ 3223967 w 4336330"/>
                <a:gd name="connsiteY17" fmla="*/ 47134 h 68160"/>
                <a:gd name="connsiteX18" fmla="*/ 3252248 w 4336330"/>
                <a:gd name="connsiteY18" fmla="*/ 56561 h 68160"/>
                <a:gd name="connsiteX19" fmla="*/ 3572759 w 4336330"/>
                <a:gd name="connsiteY19" fmla="*/ 28280 h 68160"/>
                <a:gd name="connsiteX20" fmla="*/ 3667027 w 4336330"/>
                <a:gd name="connsiteY20" fmla="*/ 18853 h 68160"/>
                <a:gd name="connsiteX21" fmla="*/ 3723588 w 4336330"/>
                <a:gd name="connsiteY21" fmla="*/ 47134 h 68160"/>
                <a:gd name="connsiteX22" fmla="*/ 3902697 w 4336330"/>
                <a:gd name="connsiteY22" fmla="*/ 28280 h 68160"/>
                <a:gd name="connsiteX23" fmla="*/ 4081807 w 4336330"/>
                <a:gd name="connsiteY23" fmla="*/ 37707 h 68160"/>
                <a:gd name="connsiteX24" fmla="*/ 4232636 w 4336330"/>
                <a:gd name="connsiteY24" fmla="*/ 56561 h 68160"/>
                <a:gd name="connsiteX25" fmla="*/ 4336330 w 4336330"/>
                <a:gd name="connsiteY25" fmla="*/ 37707 h 68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336330" h="68160">
                  <a:moveTo>
                    <a:pt x="0" y="37707"/>
                  </a:moveTo>
                  <a:cubicBezTo>
                    <a:pt x="81699" y="34565"/>
                    <a:pt x="163338" y="28280"/>
                    <a:pt x="245097" y="28280"/>
                  </a:cubicBezTo>
                  <a:cubicBezTo>
                    <a:pt x="286067" y="28280"/>
                    <a:pt x="326676" y="37707"/>
                    <a:pt x="367646" y="37707"/>
                  </a:cubicBezTo>
                  <a:lnTo>
                    <a:pt x="1395167" y="28280"/>
                  </a:lnTo>
                  <a:cubicBezTo>
                    <a:pt x="1464019" y="5330"/>
                    <a:pt x="1432448" y="14247"/>
                    <a:pt x="1489436" y="0"/>
                  </a:cubicBezTo>
                  <a:cubicBezTo>
                    <a:pt x="1524001" y="3142"/>
                    <a:pt x="1558951" y="3395"/>
                    <a:pt x="1593130" y="9427"/>
                  </a:cubicBezTo>
                  <a:cubicBezTo>
                    <a:pt x="1612701" y="12881"/>
                    <a:pt x="1649691" y="28280"/>
                    <a:pt x="1649691" y="28280"/>
                  </a:cubicBezTo>
                  <a:cubicBezTo>
                    <a:pt x="1731390" y="25138"/>
                    <a:pt x="1813029" y="18853"/>
                    <a:pt x="1894788" y="18853"/>
                  </a:cubicBezTo>
                  <a:cubicBezTo>
                    <a:pt x="1917007" y="18853"/>
                    <a:pt x="1938988" y="23922"/>
                    <a:pt x="1960776" y="28280"/>
                  </a:cubicBezTo>
                  <a:cubicBezTo>
                    <a:pt x="1970520" y="30229"/>
                    <a:pt x="1979129" y="37275"/>
                    <a:pt x="1989056" y="37707"/>
                  </a:cubicBezTo>
                  <a:cubicBezTo>
                    <a:pt x="2124083" y="43578"/>
                    <a:pt x="2259291" y="43992"/>
                    <a:pt x="2394409" y="47134"/>
                  </a:cubicBezTo>
                  <a:cubicBezTo>
                    <a:pt x="2524780" y="79726"/>
                    <a:pt x="2443951" y="67424"/>
                    <a:pt x="2639506" y="56561"/>
                  </a:cubicBezTo>
                  <a:cubicBezTo>
                    <a:pt x="2788746" y="35240"/>
                    <a:pt x="2607629" y="56561"/>
                    <a:pt x="2856322" y="56561"/>
                  </a:cubicBezTo>
                  <a:cubicBezTo>
                    <a:pt x="2884776" y="56561"/>
                    <a:pt x="2912883" y="50276"/>
                    <a:pt x="2941163" y="47134"/>
                  </a:cubicBezTo>
                  <a:cubicBezTo>
                    <a:pt x="2950590" y="43992"/>
                    <a:pt x="2960311" y="41621"/>
                    <a:pt x="2969444" y="37707"/>
                  </a:cubicBezTo>
                  <a:cubicBezTo>
                    <a:pt x="2982360" y="32171"/>
                    <a:pt x="2993184" y="20405"/>
                    <a:pt x="3007151" y="18853"/>
                  </a:cubicBezTo>
                  <a:cubicBezTo>
                    <a:pt x="3024376" y="16939"/>
                    <a:pt x="3073198" y="35619"/>
                    <a:pt x="3091992" y="37707"/>
                  </a:cubicBezTo>
                  <a:cubicBezTo>
                    <a:pt x="3135826" y="42578"/>
                    <a:pt x="3179975" y="43992"/>
                    <a:pt x="3223967" y="47134"/>
                  </a:cubicBezTo>
                  <a:cubicBezTo>
                    <a:pt x="3233394" y="50276"/>
                    <a:pt x="3242326" y="57097"/>
                    <a:pt x="3252248" y="56561"/>
                  </a:cubicBezTo>
                  <a:cubicBezTo>
                    <a:pt x="3359344" y="50772"/>
                    <a:pt x="3572759" y="28280"/>
                    <a:pt x="3572759" y="28280"/>
                  </a:cubicBezTo>
                  <a:cubicBezTo>
                    <a:pt x="3641611" y="5330"/>
                    <a:pt x="3610040" y="4607"/>
                    <a:pt x="3667027" y="18853"/>
                  </a:cubicBezTo>
                  <a:cubicBezTo>
                    <a:pt x="3681325" y="28385"/>
                    <a:pt x="3704074" y="47134"/>
                    <a:pt x="3723588" y="47134"/>
                  </a:cubicBezTo>
                  <a:cubicBezTo>
                    <a:pt x="3735846" y="47134"/>
                    <a:pt x="3885875" y="30149"/>
                    <a:pt x="3902697" y="28280"/>
                  </a:cubicBezTo>
                  <a:lnTo>
                    <a:pt x="4081807" y="37707"/>
                  </a:lnTo>
                  <a:cubicBezTo>
                    <a:pt x="4207208" y="45545"/>
                    <a:pt x="4167198" y="34748"/>
                    <a:pt x="4232636" y="56561"/>
                  </a:cubicBezTo>
                  <a:cubicBezTo>
                    <a:pt x="4329985" y="37091"/>
                    <a:pt x="4294859" y="37707"/>
                    <a:pt x="4336330" y="37707"/>
                  </a:cubicBez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3167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입출력 클래스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772816"/>
            <a:ext cx="7856890" cy="285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36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표준 입출력 스트림 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프로그램이 실행될 때 자동으로 생겨나는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 err="1"/>
              <a:t>cin</a:t>
            </a:r>
            <a:endParaRPr lang="en-US" altLang="ko-KR" dirty="0"/>
          </a:p>
          <a:p>
            <a:pPr lvl="2"/>
            <a:r>
              <a:rPr lang="en-US" altLang="ko-KR" dirty="0" err="1"/>
              <a:t>istream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키보드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 err="1"/>
              <a:t>cout</a:t>
            </a:r>
            <a:endParaRPr lang="en-US" altLang="ko-KR" dirty="0"/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 err="1"/>
              <a:t>cerr</a:t>
            </a:r>
            <a:endParaRPr lang="en-US" altLang="ko-KR" dirty="0"/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2"/>
            <a:r>
              <a:rPr lang="ko-KR" altLang="en-US" dirty="0"/>
              <a:t>오류 메시지를 출력할 목적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내부 버퍼 거치지 않고 출력</a:t>
            </a:r>
            <a:endParaRPr lang="en-US" altLang="ko-KR" dirty="0"/>
          </a:p>
          <a:p>
            <a:pPr lvl="1"/>
            <a:r>
              <a:rPr lang="en-US" altLang="ko-KR" dirty="0"/>
              <a:t>clog</a:t>
            </a:r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2"/>
            <a:r>
              <a:rPr lang="ko-KR" altLang="en-US" dirty="0"/>
              <a:t>오류 메시지를 출력할 목적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내부에 버퍼 거쳐 출력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197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&lt;iostream&gt; </a:t>
            </a:r>
            <a:r>
              <a:rPr lang="ko-KR" altLang="en-US" dirty="0"/>
              <a:t>헤더 파일에 선언된 스트림 객체들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BC254C3-1F15-4628-BB46-CD3BA6D4CF0B}"/>
              </a:ext>
            </a:extLst>
          </p:cNvPr>
          <p:cNvGrpSpPr/>
          <p:nvPr/>
        </p:nvGrpSpPr>
        <p:grpSpPr>
          <a:xfrm>
            <a:off x="543453" y="1844824"/>
            <a:ext cx="8018388" cy="3816424"/>
            <a:chOff x="395536" y="1832297"/>
            <a:chExt cx="8018388" cy="3816424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73B3DDF-BAFB-446D-AB00-EB3930FA3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1832297"/>
              <a:ext cx="8018388" cy="3816424"/>
            </a:xfrm>
            <a:prstGeom prst="rect">
              <a:avLst/>
            </a:prstGeom>
          </p:spPr>
        </p:pic>
        <p:sp>
          <p:nvSpPr>
            <p:cNvPr id="5" name="자유형 4"/>
            <p:cNvSpPr/>
            <p:nvPr/>
          </p:nvSpPr>
          <p:spPr>
            <a:xfrm>
              <a:off x="5652120" y="3029990"/>
              <a:ext cx="1065592" cy="45719"/>
            </a:xfrm>
            <a:custGeom>
              <a:avLst/>
              <a:gdLst>
                <a:gd name="connsiteX0" fmla="*/ 0 w 923637"/>
                <a:gd name="connsiteY0" fmla="*/ 0 h 27709"/>
                <a:gd name="connsiteX1" fmla="*/ 46182 w 923637"/>
                <a:gd name="connsiteY1" fmla="*/ 9236 h 27709"/>
                <a:gd name="connsiteX2" fmla="*/ 73891 w 923637"/>
                <a:gd name="connsiteY2" fmla="*/ 18473 h 27709"/>
                <a:gd name="connsiteX3" fmla="*/ 120073 w 923637"/>
                <a:gd name="connsiteY3" fmla="*/ 27709 h 27709"/>
                <a:gd name="connsiteX4" fmla="*/ 203200 w 923637"/>
                <a:gd name="connsiteY4" fmla="*/ 18473 h 27709"/>
                <a:gd name="connsiteX5" fmla="*/ 267855 w 923637"/>
                <a:gd name="connsiteY5" fmla="*/ 0 h 27709"/>
                <a:gd name="connsiteX6" fmla="*/ 378691 w 923637"/>
                <a:gd name="connsiteY6" fmla="*/ 9236 h 27709"/>
                <a:gd name="connsiteX7" fmla="*/ 434109 w 923637"/>
                <a:gd name="connsiteY7" fmla="*/ 18473 h 27709"/>
                <a:gd name="connsiteX8" fmla="*/ 729673 w 923637"/>
                <a:gd name="connsiteY8" fmla="*/ 27709 h 27709"/>
                <a:gd name="connsiteX9" fmla="*/ 923637 w 923637"/>
                <a:gd name="connsiteY9" fmla="*/ 18473 h 2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3637" h="27709">
                  <a:moveTo>
                    <a:pt x="0" y="0"/>
                  </a:moveTo>
                  <a:cubicBezTo>
                    <a:pt x="15394" y="3079"/>
                    <a:pt x="30952" y="5428"/>
                    <a:pt x="46182" y="9236"/>
                  </a:cubicBezTo>
                  <a:cubicBezTo>
                    <a:pt x="55627" y="11597"/>
                    <a:pt x="64446" y="16112"/>
                    <a:pt x="73891" y="18473"/>
                  </a:cubicBezTo>
                  <a:cubicBezTo>
                    <a:pt x="89121" y="22281"/>
                    <a:pt x="104679" y="24630"/>
                    <a:pt x="120073" y="27709"/>
                  </a:cubicBezTo>
                  <a:cubicBezTo>
                    <a:pt x="147782" y="24630"/>
                    <a:pt x="175645" y="22712"/>
                    <a:pt x="203200" y="18473"/>
                  </a:cubicBezTo>
                  <a:cubicBezTo>
                    <a:pt x="224734" y="15160"/>
                    <a:pt x="247167" y="6896"/>
                    <a:pt x="267855" y="0"/>
                  </a:cubicBezTo>
                  <a:cubicBezTo>
                    <a:pt x="304800" y="3079"/>
                    <a:pt x="341844" y="5142"/>
                    <a:pt x="378691" y="9236"/>
                  </a:cubicBezTo>
                  <a:cubicBezTo>
                    <a:pt x="397304" y="11304"/>
                    <a:pt x="415407" y="17489"/>
                    <a:pt x="434109" y="18473"/>
                  </a:cubicBezTo>
                  <a:cubicBezTo>
                    <a:pt x="532542" y="23654"/>
                    <a:pt x="631152" y="24630"/>
                    <a:pt x="729673" y="27709"/>
                  </a:cubicBezTo>
                  <a:cubicBezTo>
                    <a:pt x="905150" y="17961"/>
                    <a:pt x="840424" y="18473"/>
                    <a:pt x="923637" y="18473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5"/>
            <p:cNvSpPr/>
            <p:nvPr/>
          </p:nvSpPr>
          <p:spPr>
            <a:xfrm>
              <a:off x="5653930" y="3242426"/>
              <a:ext cx="1206135" cy="45719"/>
            </a:xfrm>
            <a:custGeom>
              <a:avLst/>
              <a:gdLst>
                <a:gd name="connsiteX0" fmla="*/ 0 w 1045457"/>
                <a:gd name="connsiteY0" fmla="*/ 9543 h 18779"/>
                <a:gd name="connsiteX1" fmla="*/ 471055 w 1045457"/>
                <a:gd name="connsiteY1" fmla="*/ 18779 h 18779"/>
                <a:gd name="connsiteX2" fmla="*/ 942110 w 1045457"/>
                <a:gd name="connsiteY2" fmla="*/ 9543 h 18779"/>
                <a:gd name="connsiteX3" fmla="*/ 997528 w 1045457"/>
                <a:gd name="connsiteY3" fmla="*/ 307 h 18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457" h="18779">
                  <a:moveTo>
                    <a:pt x="0" y="9543"/>
                  </a:moveTo>
                  <a:lnTo>
                    <a:pt x="471055" y="18779"/>
                  </a:lnTo>
                  <a:cubicBezTo>
                    <a:pt x="628104" y="18779"/>
                    <a:pt x="785169" y="15355"/>
                    <a:pt x="942110" y="9543"/>
                  </a:cubicBezTo>
                  <a:cubicBezTo>
                    <a:pt x="1270354" y="-2614"/>
                    <a:pt x="683282" y="307"/>
                    <a:pt x="997528" y="307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자유형 6"/>
            <p:cNvSpPr/>
            <p:nvPr/>
          </p:nvSpPr>
          <p:spPr>
            <a:xfrm>
              <a:off x="5709599" y="3429000"/>
              <a:ext cx="1065591" cy="90055"/>
            </a:xfrm>
            <a:custGeom>
              <a:avLst/>
              <a:gdLst>
                <a:gd name="connsiteX0" fmla="*/ 0 w 923636"/>
                <a:gd name="connsiteY0" fmla="*/ 18473 h 55419"/>
                <a:gd name="connsiteX1" fmla="*/ 184727 w 923636"/>
                <a:gd name="connsiteY1" fmla="*/ 9237 h 55419"/>
                <a:gd name="connsiteX2" fmla="*/ 240145 w 923636"/>
                <a:gd name="connsiteY2" fmla="*/ 0 h 55419"/>
                <a:gd name="connsiteX3" fmla="*/ 350982 w 923636"/>
                <a:gd name="connsiteY3" fmla="*/ 9237 h 55419"/>
                <a:gd name="connsiteX4" fmla="*/ 655782 w 923636"/>
                <a:gd name="connsiteY4" fmla="*/ 27709 h 55419"/>
                <a:gd name="connsiteX5" fmla="*/ 711200 w 923636"/>
                <a:gd name="connsiteY5" fmla="*/ 46182 h 55419"/>
                <a:gd name="connsiteX6" fmla="*/ 738909 w 923636"/>
                <a:gd name="connsiteY6" fmla="*/ 55419 h 55419"/>
                <a:gd name="connsiteX7" fmla="*/ 923636 w 923636"/>
                <a:gd name="connsiteY7" fmla="*/ 55419 h 5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3636" h="55419">
                  <a:moveTo>
                    <a:pt x="0" y="18473"/>
                  </a:moveTo>
                  <a:cubicBezTo>
                    <a:pt x="61576" y="15394"/>
                    <a:pt x="123256" y="13966"/>
                    <a:pt x="184727" y="9237"/>
                  </a:cubicBezTo>
                  <a:cubicBezTo>
                    <a:pt x="203399" y="7801"/>
                    <a:pt x="221417" y="0"/>
                    <a:pt x="240145" y="0"/>
                  </a:cubicBezTo>
                  <a:cubicBezTo>
                    <a:pt x="277219" y="0"/>
                    <a:pt x="314036" y="6158"/>
                    <a:pt x="350982" y="9237"/>
                  </a:cubicBezTo>
                  <a:cubicBezTo>
                    <a:pt x="472408" y="49711"/>
                    <a:pt x="311592" y="-973"/>
                    <a:pt x="655782" y="27709"/>
                  </a:cubicBezTo>
                  <a:cubicBezTo>
                    <a:pt x="675187" y="29326"/>
                    <a:pt x="692727" y="40024"/>
                    <a:pt x="711200" y="46182"/>
                  </a:cubicBezTo>
                  <a:cubicBezTo>
                    <a:pt x="720436" y="49261"/>
                    <a:pt x="729173" y="55419"/>
                    <a:pt x="738909" y="55419"/>
                  </a:cubicBezTo>
                  <a:lnTo>
                    <a:pt x="923636" y="55419"/>
                  </a:ln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자유형 7"/>
            <p:cNvSpPr/>
            <p:nvPr/>
          </p:nvSpPr>
          <p:spPr>
            <a:xfrm>
              <a:off x="5694686" y="3694790"/>
              <a:ext cx="1108214" cy="45719"/>
            </a:xfrm>
            <a:custGeom>
              <a:avLst/>
              <a:gdLst>
                <a:gd name="connsiteX0" fmla="*/ 0 w 960581"/>
                <a:gd name="connsiteY0" fmla="*/ 0 h 27491"/>
                <a:gd name="connsiteX1" fmla="*/ 720436 w 960581"/>
                <a:gd name="connsiteY1" fmla="*/ 18473 h 27491"/>
                <a:gd name="connsiteX2" fmla="*/ 960581 w 960581"/>
                <a:gd name="connsiteY2" fmla="*/ 18473 h 2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0581" h="27491">
                  <a:moveTo>
                    <a:pt x="0" y="0"/>
                  </a:moveTo>
                  <a:cubicBezTo>
                    <a:pt x="265675" y="53140"/>
                    <a:pt x="43553" y="11636"/>
                    <a:pt x="720436" y="18473"/>
                  </a:cubicBezTo>
                  <a:cubicBezTo>
                    <a:pt x="800480" y="19281"/>
                    <a:pt x="880533" y="18473"/>
                    <a:pt x="960581" y="18473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91DE0F5-99A6-49C7-A253-E309C57E7C89}"/>
                </a:ext>
              </a:extLst>
            </p:cNvPr>
            <p:cNvSpPr/>
            <p:nvPr/>
          </p:nvSpPr>
          <p:spPr>
            <a:xfrm>
              <a:off x="467544" y="2348880"/>
              <a:ext cx="1008112" cy="432048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6150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멤버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700808"/>
            <a:ext cx="6747654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59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11–1 </a:t>
            </a:r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멤버 함수를 이용한 문자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1560" y="1969676"/>
            <a:ext cx="7162434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// "Hi!"</a:t>
            </a:r>
            <a:r>
              <a:rPr lang="ko-KR" altLang="en-US" sz="1400" dirty="0"/>
              <a:t>를 출력하고 다음 줄로 넘어간다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('H');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</a:t>
            </a:r>
            <a:r>
              <a:rPr lang="en-US" altLang="ko-KR" sz="1400" dirty="0" err="1"/>
              <a:t>i</a:t>
            </a:r>
            <a:r>
              <a:rPr lang="en-US" altLang="ko-KR" sz="1400" dirty="0"/>
              <a:t>');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(33);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('\n');</a:t>
            </a:r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// "C++ "</a:t>
            </a:r>
            <a:r>
              <a:rPr lang="ko-KR" altLang="en-US" sz="1400" dirty="0"/>
              <a:t>을 출력한다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('C').put('+').put('+').put(' ');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char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[]="I love programming";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cout.write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, 6); // 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 </a:t>
            </a:r>
            <a:r>
              <a:rPr lang="ko-KR" altLang="en-US" sz="1400" dirty="0"/>
              <a:t>배열의 </a:t>
            </a:r>
            <a:r>
              <a:rPr lang="en-US" altLang="ko-KR" sz="1400" dirty="0"/>
              <a:t>6 </a:t>
            </a:r>
            <a:r>
              <a:rPr lang="ko-KR" altLang="en-US" sz="1400" dirty="0"/>
              <a:t>개의 문자 </a:t>
            </a:r>
            <a:r>
              <a:rPr lang="en-US" altLang="ko-KR" sz="1400" dirty="0"/>
              <a:t>"I love"</a:t>
            </a:r>
            <a:r>
              <a:rPr lang="ko-KR" altLang="en-US" sz="1400" dirty="0"/>
              <a:t>를 </a:t>
            </a:r>
            <a:r>
              <a:rPr lang="ko-KR" altLang="en-US" sz="1400" dirty="0" err="1"/>
              <a:t>스트림에</a:t>
            </a:r>
            <a:r>
              <a:rPr lang="ko-KR" altLang="en-US" sz="1400" dirty="0"/>
              <a:t> 출력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611560" y="5642084"/>
            <a:ext cx="7162434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Hi!</a:t>
            </a:r>
          </a:p>
          <a:p>
            <a:r>
              <a:rPr lang="en-US" altLang="ko-KR" sz="1400" dirty="0"/>
              <a:t>C++ I love</a:t>
            </a:r>
            <a:endParaRPr lang="ko-KR" altLang="en-US" sz="14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395428" y="4324814"/>
            <a:ext cx="1736602" cy="360040"/>
          </a:xfrm>
          <a:prstGeom prst="wedgeRoundRectCallout">
            <a:avLst>
              <a:gd name="adj1" fmla="val -88320"/>
              <a:gd name="adj2" fmla="val -9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put() </a:t>
            </a:r>
            <a:r>
              <a:rPr lang="ko-KR" altLang="en-US" sz="1000" dirty="0" err="1">
                <a:solidFill>
                  <a:schemeClr val="tx1"/>
                </a:solidFill>
              </a:rPr>
              <a:t>메소드를</a:t>
            </a:r>
            <a:r>
              <a:rPr lang="ko-KR" altLang="en-US" sz="1000" dirty="0">
                <a:solidFill>
                  <a:schemeClr val="tx1"/>
                </a:solidFill>
              </a:rPr>
              <a:t> 연결하여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사용할 수 있다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534072" y="3493651"/>
            <a:ext cx="1861356" cy="266906"/>
          </a:xfrm>
          <a:prstGeom prst="wedgeRoundRectCallout">
            <a:avLst>
              <a:gd name="adj1" fmla="val -81742"/>
              <a:gd name="adj2" fmla="val -63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ASCII </a:t>
            </a:r>
            <a:r>
              <a:rPr lang="ko-KR" altLang="en-US" sz="1000" dirty="0">
                <a:solidFill>
                  <a:schemeClr val="tx1"/>
                </a:solidFill>
              </a:rPr>
              <a:t>코드 </a:t>
            </a:r>
            <a:r>
              <a:rPr lang="en-US" altLang="ko-KR" sz="1000" dirty="0">
                <a:solidFill>
                  <a:schemeClr val="tx1"/>
                </a:solidFill>
              </a:rPr>
              <a:t>33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r>
              <a:rPr lang="en-US" altLang="ko-KR" sz="1000" dirty="0">
                <a:solidFill>
                  <a:schemeClr val="tx1"/>
                </a:solidFill>
              </a:rPr>
              <a:t>‘!’ </a:t>
            </a:r>
            <a:r>
              <a:rPr lang="ko-KR" altLang="en-US" sz="1000" dirty="0">
                <a:solidFill>
                  <a:schemeClr val="tx1"/>
                </a:solidFill>
              </a:rPr>
              <a:t>문자임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24675" y="1335388"/>
            <a:ext cx="729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ostream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put(), write()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멤버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함수를 이용하여 문자를 화면에 출력하는 사례를 보여준다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4649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istream</a:t>
            </a:r>
            <a:r>
              <a:rPr lang="en-US" altLang="ko-KR" dirty="0"/>
              <a:t> </a:t>
            </a:r>
            <a:r>
              <a:rPr lang="ko-KR" altLang="en-US" dirty="0"/>
              <a:t>멤버 함수 </a:t>
            </a:r>
            <a:r>
              <a:rPr lang="en-US" altLang="ko-KR" dirty="0"/>
              <a:t>– </a:t>
            </a:r>
            <a:r>
              <a:rPr lang="ko-KR" altLang="en-US" dirty="0"/>
              <a:t>문자 입력</a:t>
            </a:r>
            <a:r>
              <a:rPr lang="en-US" altLang="ko-KR" dirty="0"/>
              <a:t>, get() </a:t>
            </a:r>
            <a:r>
              <a:rPr lang="ko-KR" altLang="en-US" dirty="0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619672" y="3227492"/>
            <a:ext cx="4572000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 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()</a:t>
            </a:r>
            <a:r>
              <a:rPr lang="en-US" altLang="ko-KR" sz="1200" dirty="0"/>
              <a:t>) != </a:t>
            </a:r>
            <a:r>
              <a:rPr lang="en-US" altLang="ko-KR" sz="1200" dirty="0">
                <a:solidFill>
                  <a:srgbClr val="FF0000"/>
                </a:solidFill>
              </a:rPr>
              <a:t>EOF</a:t>
            </a:r>
            <a:r>
              <a:rPr lang="en-US" altLang="ko-KR" sz="1200" dirty="0"/>
              <a:t>) { // EOF </a:t>
            </a:r>
            <a:r>
              <a:rPr lang="ko-KR" altLang="en-US" sz="1200" dirty="0"/>
              <a:t>는 </a:t>
            </a:r>
            <a:r>
              <a:rPr lang="en-US" altLang="ko-KR" sz="1200" dirty="0"/>
              <a:t>-1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ko-KR" altLang="en-US" sz="1200" dirty="0"/>
              <a:t>읽은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1619672" y="4955684"/>
            <a:ext cx="4572000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char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)</a:t>
            </a:r>
            <a:r>
              <a:rPr lang="en-US" altLang="ko-KR" sz="1200" dirty="0"/>
              <a:t>; // </a:t>
            </a:r>
            <a:r>
              <a:rPr lang="ko-KR" altLang="en-US" sz="1200" dirty="0"/>
              <a:t>입력된 키를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에 저장하여 리턴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if(</a:t>
            </a:r>
            <a:r>
              <a:rPr lang="en-US" altLang="ko-KR" sz="1200" dirty="0" err="1"/>
              <a:t>cin.eof</a:t>
            </a:r>
            <a:r>
              <a:rPr lang="en-US" altLang="ko-KR" sz="1200" dirty="0"/>
              <a:t>()) break; // EOF</a:t>
            </a:r>
            <a:r>
              <a:rPr lang="ko-KR" altLang="en-US" sz="1200" dirty="0"/>
              <a:t>를 만나면 읽기 종료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의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  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331640" y="2921224"/>
            <a:ext cx="5256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int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 get()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을 이용하여 한 라인의 문자들을 읽는 코드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31640" y="4617130"/>
            <a:ext cx="6912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&amp; get(char&amp;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ch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을 이용하여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한 라인의 문자들을 읽는 코드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012160" y="3382111"/>
            <a:ext cx="1861356" cy="266906"/>
          </a:xfrm>
          <a:prstGeom prst="wedgeRoundRectCallout">
            <a:avLst>
              <a:gd name="adj1" fmla="val -101582"/>
              <a:gd name="adj2" fmla="val 68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스트림의</a:t>
            </a:r>
            <a:r>
              <a:rPr lang="ko-KR" altLang="en-US" sz="1000" dirty="0">
                <a:solidFill>
                  <a:schemeClr val="tx1"/>
                </a:solidFill>
              </a:rPr>
              <a:t> 끝인지 비교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084168" y="5476340"/>
            <a:ext cx="1861356" cy="266906"/>
          </a:xfrm>
          <a:prstGeom prst="wedgeRoundRectCallout">
            <a:avLst>
              <a:gd name="adj1" fmla="val -101582"/>
              <a:gd name="adj2" fmla="val 68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스트림의</a:t>
            </a:r>
            <a:r>
              <a:rPr lang="ko-KR" altLang="en-US" sz="1000" dirty="0">
                <a:solidFill>
                  <a:schemeClr val="tx1"/>
                </a:solidFill>
              </a:rPr>
              <a:t> 끝인지 비교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311864"/>
            <a:ext cx="6624736" cy="143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19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ch</a:t>
            </a:r>
            <a:r>
              <a:rPr lang="en-US" altLang="ko-KR" dirty="0"/>
              <a:t> = </a:t>
            </a:r>
            <a:r>
              <a:rPr lang="en-US" altLang="ko-KR" dirty="0" err="1"/>
              <a:t>cin.get</a:t>
            </a:r>
            <a:r>
              <a:rPr lang="en-US" altLang="ko-KR" dirty="0"/>
              <a:t>()</a:t>
            </a:r>
            <a:r>
              <a:rPr lang="ko-KR" altLang="en-US" dirty="0"/>
              <a:t>의 실행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048" y="1340768"/>
            <a:ext cx="6575095" cy="5357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9085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251520" y="228600"/>
            <a:ext cx="3168352" cy="1976264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예제 </a:t>
            </a:r>
            <a:r>
              <a:rPr lang="en-US" altLang="ko-KR" sz="2400" dirty="0"/>
              <a:t>11-2 get()</a:t>
            </a:r>
            <a:r>
              <a:rPr lang="ko-KR" altLang="en-US" sz="2400" dirty="0"/>
              <a:t>과 </a:t>
            </a:r>
            <a:br>
              <a:rPr lang="en-US" altLang="ko-KR" sz="2400" dirty="0"/>
            </a:br>
            <a:r>
              <a:rPr lang="en-US" altLang="ko-KR" sz="2400" dirty="0"/>
              <a:t>get(char&amp;)</a:t>
            </a:r>
            <a:r>
              <a:rPr lang="ko-KR" altLang="en-US" sz="2400" dirty="0"/>
              <a:t>을 </a:t>
            </a:r>
            <a:br>
              <a:rPr lang="en-US" altLang="ko-KR" sz="2400" dirty="0"/>
            </a:br>
            <a:r>
              <a:rPr lang="ko-KR" altLang="en-US" sz="2400" dirty="0"/>
              <a:t>이용한 한 줄의</a:t>
            </a:r>
            <a:br>
              <a:rPr lang="en-US" altLang="ko-KR" sz="2400" dirty="0"/>
            </a:br>
            <a:r>
              <a:rPr lang="ko-KR" altLang="en-US" sz="2400" dirty="0"/>
              <a:t>문자 읽기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5" name="직사각형 4"/>
          <p:cNvSpPr/>
          <p:nvPr/>
        </p:nvSpPr>
        <p:spPr>
          <a:xfrm>
            <a:off x="3347864" y="142520"/>
            <a:ext cx="5256584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get1()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 // EOF</a:t>
            </a:r>
            <a:r>
              <a:rPr lang="ko-KR" altLang="en-US" sz="1200" dirty="0"/>
              <a:t>와의 비교를 위해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ko-KR" altLang="en-US" sz="1200" dirty="0"/>
              <a:t>타입으로 선언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while((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()) </a:t>
            </a:r>
            <a:r>
              <a:rPr lang="en-US" altLang="ko-KR" sz="1200" dirty="0"/>
              <a:t>!= EOF) { // </a:t>
            </a:r>
            <a:r>
              <a:rPr lang="ko-KR" altLang="en-US" sz="1200" dirty="0"/>
              <a:t>문자 읽기</a:t>
            </a:r>
            <a:r>
              <a:rPr lang="en-US" altLang="ko-KR" sz="1200" dirty="0"/>
              <a:t>. EOF </a:t>
            </a:r>
            <a:r>
              <a:rPr lang="ko-KR" altLang="en-US" sz="1200" dirty="0"/>
              <a:t>는 </a:t>
            </a:r>
            <a:r>
              <a:rPr lang="en-US" altLang="ko-KR" sz="1200" dirty="0"/>
              <a:t>-1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ko-KR" altLang="en-US" sz="1200" dirty="0"/>
              <a:t>읽은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get2()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char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문자 읽기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cin.eof</a:t>
            </a:r>
            <a:r>
              <a:rPr lang="en-US" altLang="ko-KR" sz="1200" dirty="0"/>
              <a:t>()) break; // EOF</a:t>
            </a:r>
            <a:r>
              <a:rPr lang="ko-KR" altLang="en-US" sz="1200" dirty="0"/>
              <a:t>를 만나면 읽기 종료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의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  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get1(); // 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을 이용하는 사례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get2(); // 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을 이용하는 사례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3372849" y="5910371"/>
            <a:ext cx="5231599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Do you love C++?</a:t>
            </a:r>
          </a:p>
          <a:p>
            <a:r>
              <a:rPr lang="en-US" altLang="ko-KR" sz="1200" dirty="0"/>
              <a:t>Do you love C++?</a:t>
            </a:r>
          </a:p>
          <a:p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Yes, I do.</a:t>
            </a:r>
          </a:p>
          <a:p>
            <a:r>
              <a:rPr lang="en-US" altLang="ko-KR" sz="1200" dirty="0"/>
              <a:t>Yes, I do.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93432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053952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/>
              <a:t>C++</a:t>
            </a:r>
            <a:r>
              <a:rPr lang="ko-KR" altLang="en-US" dirty="0"/>
              <a:t>의 표준 입출력 방식인 </a:t>
            </a:r>
            <a:r>
              <a:rPr lang="ko-KR" altLang="en-US" dirty="0" err="1"/>
              <a:t>스트림</a:t>
            </a:r>
            <a:r>
              <a:rPr lang="ko-KR" altLang="en-US" dirty="0"/>
              <a:t> 입출력에 대해 이해한다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err="1"/>
              <a:t>ostream</a:t>
            </a:r>
            <a:r>
              <a:rPr lang="ko-KR" altLang="en-US" dirty="0"/>
              <a:t>의 멤버 함수를 이용하여 문자를 출력하는 방법을 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err="1"/>
              <a:t>istream</a:t>
            </a:r>
            <a:r>
              <a:rPr lang="ko-KR" altLang="en-US" dirty="0"/>
              <a:t>의 멤버 함수를 이용하여 문자</a:t>
            </a:r>
            <a:r>
              <a:rPr lang="en-US" altLang="ko-KR" dirty="0"/>
              <a:t>, </a:t>
            </a:r>
            <a:r>
              <a:rPr lang="ko-KR" altLang="en-US" dirty="0"/>
              <a:t>문자열</a:t>
            </a:r>
            <a:r>
              <a:rPr lang="en-US" altLang="ko-KR" dirty="0"/>
              <a:t>, </a:t>
            </a:r>
            <a:r>
              <a:rPr lang="ko-KR" altLang="en-US" dirty="0"/>
              <a:t>한 줄 입력 받는 방법을 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포맷 입출력 방법을 알고 프로그램을 작성할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/>
              <a:t>조작자를</a:t>
            </a:r>
            <a:r>
              <a:rPr lang="ko-KR" altLang="en-US" dirty="0"/>
              <a:t> 이해하고</a:t>
            </a:r>
            <a:r>
              <a:rPr lang="en-US" altLang="ko-KR" dirty="0"/>
              <a:t>, </a:t>
            </a:r>
            <a:r>
              <a:rPr lang="ko-KR" altLang="en-US" dirty="0"/>
              <a:t>조작자의 실행 과정을 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새로운 </a:t>
            </a:r>
            <a:r>
              <a:rPr lang="ko-KR" altLang="en-US" dirty="0" err="1"/>
              <a:t>조작자를</a:t>
            </a:r>
            <a:r>
              <a:rPr lang="ko-KR" altLang="en-US" dirty="0"/>
              <a:t> 작성할 수 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삽입연산자</a:t>
            </a:r>
            <a:r>
              <a:rPr lang="en-US" altLang="ko-KR" dirty="0"/>
              <a:t>(&lt;&lt;)</a:t>
            </a:r>
            <a:r>
              <a:rPr lang="ko-KR" altLang="en-US" dirty="0"/>
              <a:t>와 추출연산자</a:t>
            </a:r>
            <a:r>
              <a:rPr lang="en-US" altLang="ko-KR" dirty="0"/>
              <a:t>(&gt;&gt;)</a:t>
            </a:r>
            <a:r>
              <a:rPr lang="ko-KR" altLang="en-US" dirty="0"/>
              <a:t>의 실행 과정을 안다</a:t>
            </a:r>
            <a:r>
              <a:rPr lang="en-US" altLang="ko-KR" dirty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/>
              <a:t>새로운 삽입연산자와 추출연산자를 작성할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6649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67544" y="3933056"/>
            <a:ext cx="8153400" cy="1944216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get()</a:t>
            </a:r>
            <a:r>
              <a:rPr lang="ko-KR" altLang="en-US" dirty="0"/>
              <a:t>이 읽는 도중 </a:t>
            </a:r>
            <a:r>
              <a:rPr lang="en-US" altLang="ko-KR" dirty="0"/>
              <a:t>&lt;Enter&gt;</a:t>
            </a:r>
            <a:r>
              <a:rPr lang="ko-KR" altLang="en-US" dirty="0"/>
              <a:t>키</a:t>
            </a:r>
            <a:r>
              <a:rPr lang="en-US" altLang="ko-KR" dirty="0"/>
              <a:t>(‘\n’)</a:t>
            </a:r>
            <a:r>
              <a:rPr lang="ko-KR" altLang="en-US" dirty="0"/>
              <a:t>을 만날 때</a:t>
            </a:r>
            <a:endParaRPr lang="en-US" altLang="ko-KR" dirty="0"/>
          </a:p>
          <a:p>
            <a:pPr lvl="1"/>
            <a:r>
              <a:rPr lang="ko-KR" altLang="en-US" dirty="0"/>
              <a:t>읽기를 중단하고 리턴</a:t>
            </a:r>
            <a:endParaRPr lang="en-US" altLang="ko-KR" dirty="0"/>
          </a:p>
          <a:p>
            <a:pPr lvl="1"/>
            <a:r>
              <a:rPr lang="en-US" altLang="ko-KR" b="1" dirty="0"/>
              <a:t>&lt;Enter&gt; </a:t>
            </a:r>
            <a:r>
              <a:rPr lang="ko-KR" altLang="en-US" b="1" dirty="0"/>
              <a:t>키</a:t>
            </a:r>
            <a:r>
              <a:rPr lang="en-US" altLang="ko-KR" b="1" dirty="0"/>
              <a:t>(‘\n’)</a:t>
            </a:r>
            <a:r>
              <a:rPr lang="ko-KR" altLang="en-US" b="1" dirty="0"/>
              <a:t>는 스트림 버퍼에 남아 있음</a:t>
            </a:r>
            <a:endParaRPr lang="en-US" altLang="ko-KR" b="1" dirty="0"/>
          </a:p>
          <a:p>
            <a:pPr lvl="2"/>
            <a:r>
              <a:rPr lang="ko-KR" altLang="en-US" dirty="0"/>
              <a:t>다시 </a:t>
            </a:r>
            <a:r>
              <a:rPr lang="en-US" altLang="ko-KR" dirty="0"/>
              <a:t>get()</a:t>
            </a:r>
            <a:r>
              <a:rPr lang="ko-KR" altLang="en-US" dirty="0"/>
              <a:t>으로 문자열 읽기를 시도하면 입력 </a:t>
            </a:r>
            <a:r>
              <a:rPr lang="ko-KR" altLang="en-US" dirty="0" err="1"/>
              <a:t>스트림에</a:t>
            </a:r>
            <a:r>
              <a:rPr lang="ko-KR" altLang="en-US" dirty="0"/>
              <a:t> 남은 </a:t>
            </a:r>
            <a:r>
              <a:rPr lang="en-US" altLang="ko-KR" dirty="0"/>
              <a:t>‘\n’</a:t>
            </a:r>
            <a:r>
              <a:rPr lang="ko-KR" altLang="en-US" dirty="0"/>
              <a:t>키를 만나게 </a:t>
            </a:r>
            <a:r>
              <a:rPr lang="ko-KR" altLang="en-US" dirty="0" err="1"/>
              <a:t>되어바로</a:t>
            </a:r>
            <a:r>
              <a:rPr lang="ko-KR" altLang="en-US" dirty="0"/>
              <a:t> 리턴</a:t>
            </a:r>
            <a:r>
              <a:rPr lang="en-US" altLang="ko-KR" dirty="0"/>
              <a:t>. </a:t>
            </a:r>
            <a:r>
              <a:rPr lang="ko-KR" altLang="en-US" dirty="0"/>
              <a:t>프로그램은 무한 루프에 빠질 수 있음</a:t>
            </a:r>
            <a:endParaRPr lang="en-US" altLang="ko-KR" dirty="0"/>
          </a:p>
          <a:p>
            <a:pPr lvl="2"/>
            <a:r>
              <a:rPr lang="ko-KR" altLang="en-US" dirty="0"/>
              <a:t>이때 이 문제를 해결하기 위해서는 </a:t>
            </a:r>
            <a:r>
              <a:rPr lang="en-US" altLang="ko-KR" dirty="0" err="1"/>
              <a:t>cin.get</a:t>
            </a:r>
            <a:r>
              <a:rPr lang="en-US" altLang="ko-KR" dirty="0"/>
              <a:t>()</a:t>
            </a:r>
            <a:r>
              <a:rPr lang="ko-KR" altLang="en-US" dirty="0"/>
              <a:t>이나  </a:t>
            </a:r>
            <a:r>
              <a:rPr lang="en-US" altLang="ko-KR" dirty="0" err="1"/>
              <a:t>cin.ignore</a:t>
            </a:r>
            <a:r>
              <a:rPr lang="en-US" altLang="ko-KR" dirty="0"/>
              <a:t>(1);</a:t>
            </a:r>
            <a:r>
              <a:rPr lang="ko-KR" altLang="en-US" dirty="0"/>
              <a:t>를 통해 문자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r>
              <a:rPr lang="en-US" altLang="ko-KR" dirty="0"/>
              <a:t>(‘\n’)</a:t>
            </a:r>
            <a:r>
              <a:rPr lang="ko-KR" altLang="en-US" dirty="0"/>
              <a:t>를 </a:t>
            </a:r>
            <a:r>
              <a:rPr lang="ko-KR" altLang="en-US" dirty="0" err="1"/>
              <a:t>스트림에서</a:t>
            </a:r>
            <a:r>
              <a:rPr lang="ko-KR" altLang="en-US" dirty="0"/>
              <a:t> 읽어 버려야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71600" y="2831345"/>
            <a:ext cx="669674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char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[10];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cin.get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, 10); // </a:t>
            </a:r>
            <a:r>
              <a:rPr lang="ko-KR" altLang="en-US" sz="1400" dirty="0"/>
              <a:t>최대 </a:t>
            </a:r>
            <a:r>
              <a:rPr lang="en-US" altLang="ko-KR" sz="1400" dirty="0"/>
              <a:t>9</a:t>
            </a:r>
            <a:r>
              <a:rPr lang="ko-KR" altLang="en-US" sz="1400" dirty="0"/>
              <a:t>개의 문자를 읽고 끝에 </a:t>
            </a:r>
            <a:r>
              <a:rPr lang="en-US" altLang="ko-KR" sz="1400" dirty="0"/>
              <a:t>'\0'</a:t>
            </a:r>
            <a:r>
              <a:rPr lang="ko-KR" altLang="en-US" sz="1400" dirty="0"/>
              <a:t>를 붙여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 </a:t>
            </a:r>
            <a:r>
              <a:rPr lang="ko-KR" altLang="en-US" sz="1400" dirty="0"/>
              <a:t>배열에 저장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; // </a:t>
            </a:r>
            <a:r>
              <a:rPr lang="en-US" altLang="ko-KR" sz="1400" dirty="0" err="1"/>
              <a:t>str</a:t>
            </a:r>
            <a:r>
              <a:rPr lang="ko-KR" altLang="en-US" sz="1400" dirty="0"/>
              <a:t>을 화면에 출력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73" y="1340768"/>
            <a:ext cx="7657136" cy="110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98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11–3 get(char*, </a:t>
            </a:r>
            <a:r>
              <a:rPr lang="en-US" altLang="ko-KR" dirty="0" err="1"/>
              <a:t>int</a:t>
            </a:r>
            <a:r>
              <a:rPr lang="en-US" altLang="ko-KR" dirty="0"/>
              <a:t>)</a:t>
            </a:r>
            <a:r>
              <a:rPr lang="ko-KR" altLang="en-US" dirty="0"/>
              <a:t>을 이용한 문자열 입력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83668" y="1868631"/>
            <a:ext cx="5256584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#include &lt;</a:t>
            </a:r>
            <a:r>
              <a:rPr lang="en-US" altLang="ko-KR" sz="1200" b="1" dirty="0" err="1"/>
              <a:t>cstring</a:t>
            </a:r>
            <a:r>
              <a:rPr lang="en-US" altLang="ko-KR" sz="1200" b="1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char </a:t>
            </a:r>
            <a:r>
              <a:rPr lang="en-US" altLang="ko-KR" sz="1200" dirty="0" err="1"/>
              <a:t>cmd</a:t>
            </a:r>
            <a:r>
              <a:rPr lang="en-US" altLang="ko-KR" sz="1200" dirty="0"/>
              <a:t>[80];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(char*,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)</a:t>
            </a:r>
            <a:r>
              <a:rPr lang="ko-KR" altLang="en-US" sz="1200" dirty="0"/>
              <a:t>로 문자열을 읽습니다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";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cmd</a:t>
            </a:r>
            <a:r>
              <a:rPr lang="en-US" altLang="ko-KR" sz="1200" b="1" dirty="0"/>
              <a:t>, 80); </a:t>
            </a:r>
            <a:r>
              <a:rPr lang="en-US" altLang="ko-KR" sz="1200" dirty="0"/>
              <a:t>// 79</a:t>
            </a:r>
            <a:r>
              <a:rPr lang="ko-KR" altLang="en-US" sz="1200" dirty="0"/>
              <a:t>개까지의 영어 문자 읽음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strcmp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cmd</a:t>
            </a:r>
            <a:r>
              <a:rPr lang="en-US" altLang="ko-KR" sz="1200" dirty="0"/>
              <a:t>, "exit") == 0)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프로그램을 종료합니다</a:t>
            </a:r>
            <a:r>
              <a:rPr lang="en-US" altLang="ko-KR" sz="1200" dirty="0"/>
              <a:t>...."; </a:t>
            </a:r>
          </a:p>
          <a:p>
            <a:pPr defTabSz="180000"/>
            <a:r>
              <a:rPr lang="en-US" altLang="ko-KR" sz="1200" dirty="0"/>
              <a:t>			return 0;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else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cin.ignore</a:t>
            </a:r>
            <a:r>
              <a:rPr lang="en-US" altLang="ko-KR" sz="1200" dirty="0"/>
              <a:t>(1); // </a:t>
            </a:r>
            <a:r>
              <a:rPr lang="ko-KR" altLang="en-US" sz="1200" dirty="0"/>
              <a:t>버퍼에 남아 있는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 </a:t>
            </a:r>
            <a:r>
              <a:rPr lang="en-US" altLang="ko-KR" sz="1200" dirty="0"/>
              <a:t>('\n') </a:t>
            </a:r>
            <a:r>
              <a:rPr lang="ko-KR" altLang="en-US" sz="1200" dirty="0"/>
              <a:t>제거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1604558" y="5373216"/>
            <a:ext cx="5235694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</a:t>
            </a:r>
            <a:r>
              <a:rPr lang="en-US" altLang="ko-KR" sz="1200" dirty="0"/>
              <a:t>(char*,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)</a:t>
            </a:r>
            <a:r>
              <a:rPr lang="ko-KR" altLang="en-US" sz="1200" dirty="0"/>
              <a:t>로 문자열을 읽습니다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exiT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exito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</a:p>
          <a:p>
            <a:r>
              <a:rPr lang="ko-KR" altLang="en-US" sz="1200" dirty="0"/>
              <a:t>프로그램을 종료합니다</a:t>
            </a:r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177504" y="3357474"/>
            <a:ext cx="1296144" cy="432174"/>
          </a:xfrm>
          <a:prstGeom prst="wedgeRoundRectCallout">
            <a:avLst>
              <a:gd name="adj1" fmla="val 93718"/>
              <a:gd name="adj2" fmla="val 152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'\n'</a:t>
            </a:r>
            <a:r>
              <a:rPr lang="ko-KR" altLang="en-US" sz="1000" dirty="0">
                <a:solidFill>
                  <a:schemeClr val="tx1"/>
                </a:solidFill>
              </a:rPr>
              <a:t>은 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</a:t>
            </a:r>
            <a:r>
              <a:rPr lang="ko-KR" altLang="en-US" sz="1000" dirty="0">
                <a:solidFill>
                  <a:schemeClr val="tx1"/>
                </a:solidFill>
              </a:rPr>
              <a:t> 버퍼에 남겨둠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23993" y="4456360"/>
            <a:ext cx="1296144" cy="432174"/>
          </a:xfrm>
          <a:prstGeom prst="wedgeRoundRectCallout">
            <a:avLst>
              <a:gd name="adj1" fmla="val 109573"/>
              <a:gd name="adj2" fmla="val 222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버퍼에 남아 있는 </a:t>
            </a:r>
            <a:r>
              <a:rPr lang="en-US" altLang="ko-KR" sz="1000" dirty="0">
                <a:solidFill>
                  <a:schemeClr val="tx1"/>
                </a:solidFill>
              </a:rPr>
              <a:t>‘\n’ </a:t>
            </a:r>
            <a:r>
              <a:rPr lang="ko-KR" altLang="en-US" sz="1000" dirty="0">
                <a:solidFill>
                  <a:schemeClr val="tx1"/>
                </a:solidFill>
              </a:rPr>
              <a:t>제거</a:t>
            </a:r>
          </a:p>
        </p:txBody>
      </p:sp>
      <p:sp>
        <p:nvSpPr>
          <p:cNvPr id="3" name="자유형 2"/>
          <p:cNvSpPr/>
          <p:nvPr/>
        </p:nvSpPr>
        <p:spPr>
          <a:xfrm>
            <a:off x="1930400" y="4437650"/>
            <a:ext cx="4325537" cy="573131"/>
          </a:xfrm>
          <a:custGeom>
            <a:avLst/>
            <a:gdLst>
              <a:gd name="connsiteX0" fmla="*/ 397164 w 4325537"/>
              <a:gd name="connsiteY0" fmla="*/ 0 h 573131"/>
              <a:gd name="connsiteX1" fmla="*/ 120073 w 4325537"/>
              <a:gd name="connsiteY1" fmla="*/ 9237 h 573131"/>
              <a:gd name="connsiteX2" fmla="*/ 92364 w 4325537"/>
              <a:gd name="connsiteY2" fmla="*/ 18473 h 573131"/>
              <a:gd name="connsiteX3" fmla="*/ 36945 w 4325537"/>
              <a:gd name="connsiteY3" fmla="*/ 64655 h 573131"/>
              <a:gd name="connsiteX4" fmla="*/ 18473 w 4325537"/>
              <a:gd name="connsiteY4" fmla="*/ 92364 h 573131"/>
              <a:gd name="connsiteX5" fmla="*/ 0 w 4325537"/>
              <a:gd name="connsiteY5" fmla="*/ 147782 h 573131"/>
              <a:gd name="connsiteX6" fmla="*/ 27709 w 4325537"/>
              <a:gd name="connsiteY6" fmla="*/ 203200 h 573131"/>
              <a:gd name="connsiteX7" fmla="*/ 83127 w 4325537"/>
              <a:gd name="connsiteY7" fmla="*/ 221673 h 573131"/>
              <a:gd name="connsiteX8" fmla="*/ 129309 w 4325537"/>
              <a:gd name="connsiteY8" fmla="*/ 267855 h 573131"/>
              <a:gd name="connsiteX9" fmla="*/ 157018 w 4325537"/>
              <a:gd name="connsiteY9" fmla="*/ 397164 h 573131"/>
              <a:gd name="connsiteX10" fmla="*/ 221673 w 4325537"/>
              <a:gd name="connsiteY10" fmla="*/ 434109 h 573131"/>
              <a:gd name="connsiteX11" fmla="*/ 341745 w 4325537"/>
              <a:gd name="connsiteY11" fmla="*/ 489527 h 573131"/>
              <a:gd name="connsiteX12" fmla="*/ 443345 w 4325537"/>
              <a:gd name="connsiteY12" fmla="*/ 508000 h 573131"/>
              <a:gd name="connsiteX13" fmla="*/ 498764 w 4325537"/>
              <a:gd name="connsiteY13" fmla="*/ 526473 h 573131"/>
              <a:gd name="connsiteX14" fmla="*/ 535709 w 4325537"/>
              <a:gd name="connsiteY14" fmla="*/ 544946 h 573131"/>
              <a:gd name="connsiteX15" fmla="*/ 600364 w 4325537"/>
              <a:gd name="connsiteY15" fmla="*/ 554182 h 573131"/>
              <a:gd name="connsiteX16" fmla="*/ 637309 w 4325537"/>
              <a:gd name="connsiteY16" fmla="*/ 563418 h 573131"/>
              <a:gd name="connsiteX17" fmla="*/ 1838036 w 4325537"/>
              <a:gd name="connsiteY17" fmla="*/ 554182 h 573131"/>
              <a:gd name="connsiteX18" fmla="*/ 2004291 w 4325537"/>
              <a:gd name="connsiteY18" fmla="*/ 535709 h 573131"/>
              <a:gd name="connsiteX19" fmla="*/ 2216727 w 4325537"/>
              <a:gd name="connsiteY19" fmla="*/ 526473 h 573131"/>
              <a:gd name="connsiteX20" fmla="*/ 2447636 w 4325537"/>
              <a:gd name="connsiteY20" fmla="*/ 508000 h 573131"/>
              <a:gd name="connsiteX21" fmla="*/ 3426691 w 4325537"/>
              <a:gd name="connsiteY21" fmla="*/ 517237 h 573131"/>
              <a:gd name="connsiteX22" fmla="*/ 3592945 w 4325537"/>
              <a:gd name="connsiteY22" fmla="*/ 526473 h 573131"/>
              <a:gd name="connsiteX23" fmla="*/ 3731491 w 4325537"/>
              <a:gd name="connsiteY23" fmla="*/ 544946 h 573131"/>
              <a:gd name="connsiteX24" fmla="*/ 3833091 w 4325537"/>
              <a:gd name="connsiteY24" fmla="*/ 554182 h 573131"/>
              <a:gd name="connsiteX25" fmla="*/ 3870036 w 4325537"/>
              <a:gd name="connsiteY25" fmla="*/ 563418 h 573131"/>
              <a:gd name="connsiteX26" fmla="*/ 4276436 w 4325537"/>
              <a:gd name="connsiteY26" fmla="*/ 563418 h 573131"/>
              <a:gd name="connsiteX27" fmla="*/ 4322618 w 4325537"/>
              <a:gd name="connsiteY27" fmla="*/ 489527 h 573131"/>
              <a:gd name="connsiteX28" fmla="*/ 4313382 w 4325537"/>
              <a:gd name="connsiteY28" fmla="*/ 295564 h 573131"/>
              <a:gd name="connsiteX29" fmla="*/ 4257964 w 4325537"/>
              <a:gd name="connsiteY29" fmla="*/ 258618 h 573131"/>
              <a:gd name="connsiteX30" fmla="*/ 4202545 w 4325537"/>
              <a:gd name="connsiteY30" fmla="*/ 230909 h 573131"/>
              <a:gd name="connsiteX31" fmla="*/ 4100945 w 4325537"/>
              <a:gd name="connsiteY31" fmla="*/ 203200 h 573131"/>
              <a:gd name="connsiteX32" fmla="*/ 4054764 w 4325537"/>
              <a:gd name="connsiteY32" fmla="*/ 184727 h 573131"/>
              <a:gd name="connsiteX33" fmla="*/ 3971636 w 4325537"/>
              <a:gd name="connsiteY33" fmla="*/ 175491 h 573131"/>
              <a:gd name="connsiteX34" fmla="*/ 3842327 w 4325537"/>
              <a:gd name="connsiteY34" fmla="*/ 157018 h 573131"/>
              <a:gd name="connsiteX35" fmla="*/ 2798618 w 4325537"/>
              <a:gd name="connsiteY35" fmla="*/ 147782 h 573131"/>
              <a:gd name="connsiteX36" fmla="*/ 2576945 w 4325537"/>
              <a:gd name="connsiteY36" fmla="*/ 138546 h 573131"/>
              <a:gd name="connsiteX37" fmla="*/ 2438400 w 4325537"/>
              <a:gd name="connsiteY37" fmla="*/ 120073 h 573131"/>
              <a:gd name="connsiteX38" fmla="*/ 2189018 w 4325537"/>
              <a:gd name="connsiteY38" fmla="*/ 110837 h 573131"/>
              <a:gd name="connsiteX39" fmla="*/ 1311564 w 4325537"/>
              <a:gd name="connsiteY39" fmla="*/ 92364 h 573131"/>
              <a:gd name="connsiteX40" fmla="*/ 1154545 w 4325537"/>
              <a:gd name="connsiteY40" fmla="*/ 73891 h 573131"/>
              <a:gd name="connsiteX41" fmla="*/ 1071418 w 4325537"/>
              <a:gd name="connsiteY41" fmla="*/ 64655 h 573131"/>
              <a:gd name="connsiteX42" fmla="*/ 1006764 w 4325537"/>
              <a:gd name="connsiteY42" fmla="*/ 55418 h 573131"/>
              <a:gd name="connsiteX43" fmla="*/ 914400 w 4325537"/>
              <a:gd name="connsiteY43" fmla="*/ 46182 h 573131"/>
              <a:gd name="connsiteX44" fmla="*/ 840509 w 4325537"/>
              <a:gd name="connsiteY44" fmla="*/ 36946 h 573131"/>
              <a:gd name="connsiteX45" fmla="*/ 757382 w 4325537"/>
              <a:gd name="connsiteY45" fmla="*/ 27709 h 573131"/>
              <a:gd name="connsiteX46" fmla="*/ 646545 w 4325537"/>
              <a:gd name="connsiteY46" fmla="*/ 9237 h 573131"/>
              <a:gd name="connsiteX47" fmla="*/ 397164 w 4325537"/>
              <a:gd name="connsiteY47" fmla="*/ 0 h 57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325537" h="573131">
                <a:moveTo>
                  <a:pt x="397164" y="0"/>
                </a:moveTo>
                <a:cubicBezTo>
                  <a:pt x="309419" y="0"/>
                  <a:pt x="212319" y="3646"/>
                  <a:pt x="120073" y="9237"/>
                </a:cubicBezTo>
                <a:cubicBezTo>
                  <a:pt x="110355" y="9826"/>
                  <a:pt x="101072" y="14119"/>
                  <a:pt x="92364" y="18473"/>
                </a:cubicBezTo>
                <a:cubicBezTo>
                  <a:pt x="71608" y="28851"/>
                  <a:pt x="51534" y="47148"/>
                  <a:pt x="36945" y="64655"/>
                </a:cubicBezTo>
                <a:cubicBezTo>
                  <a:pt x="29839" y="73183"/>
                  <a:pt x="22981" y="82220"/>
                  <a:pt x="18473" y="92364"/>
                </a:cubicBezTo>
                <a:cubicBezTo>
                  <a:pt x="10565" y="110158"/>
                  <a:pt x="0" y="147782"/>
                  <a:pt x="0" y="147782"/>
                </a:cubicBezTo>
                <a:cubicBezTo>
                  <a:pt x="5033" y="162881"/>
                  <a:pt x="12630" y="193776"/>
                  <a:pt x="27709" y="203200"/>
                </a:cubicBezTo>
                <a:cubicBezTo>
                  <a:pt x="44221" y="213520"/>
                  <a:pt x="83127" y="221673"/>
                  <a:pt x="83127" y="221673"/>
                </a:cubicBezTo>
                <a:cubicBezTo>
                  <a:pt x="100573" y="233304"/>
                  <a:pt x="124178" y="243910"/>
                  <a:pt x="129309" y="267855"/>
                </a:cubicBezTo>
                <a:cubicBezTo>
                  <a:pt x="141643" y="325416"/>
                  <a:pt x="118998" y="359145"/>
                  <a:pt x="157018" y="397164"/>
                </a:cubicBezTo>
                <a:cubicBezTo>
                  <a:pt x="196119" y="436264"/>
                  <a:pt x="182923" y="416495"/>
                  <a:pt x="221673" y="434109"/>
                </a:cubicBezTo>
                <a:cubicBezTo>
                  <a:pt x="259387" y="451252"/>
                  <a:pt x="300705" y="477215"/>
                  <a:pt x="341745" y="489527"/>
                </a:cubicBezTo>
                <a:cubicBezTo>
                  <a:pt x="357890" y="494370"/>
                  <a:pt x="430180" y="505806"/>
                  <a:pt x="443345" y="508000"/>
                </a:cubicBezTo>
                <a:cubicBezTo>
                  <a:pt x="461818" y="514158"/>
                  <a:pt x="481348" y="517765"/>
                  <a:pt x="498764" y="526473"/>
                </a:cubicBezTo>
                <a:cubicBezTo>
                  <a:pt x="511079" y="532631"/>
                  <a:pt x="522425" y="541323"/>
                  <a:pt x="535709" y="544946"/>
                </a:cubicBezTo>
                <a:cubicBezTo>
                  <a:pt x="556712" y="550674"/>
                  <a:pt x="578945" y="550288"/>
                  <a:pt x="600364" y="554182"/>
                </a:cubicBezTo>
                <a:cubicBezTo>
                  <a:pt x="612853" y="556453"/>
                  <a:pt x="624994" y="560339"/>
                  <a:pt x="637309" y="563418"/>
                </a:cubicBezTo>
                <a:lnTo>
                  <a:pt x="1838036" y="554182"/>
                </a:lnTo>
                <a:cubicBezTo>
                  <a:pt x="1893784" y="553052"/>
                  <a:pt x="1948584" y="538131"/>
                  <a:pt x="2004291" y="535709"/>
                </a:cubicBezTo>
                <a:lnTo>
                  <a:pt x="2216727" y="526473"/>
                </a:lnTo>
                <a:cubicBezTo>
                  <a:pt x="2303026" y="521808"/>
                  <a:pt x="2363541" y="515646"/>
                  <a:pt x="2447636" y="508000"/>
                </a:cubicBezTo>
                <a:lnTo>
                  <a:pt x="3426691" y="517237"/>
                </a:lnTo>
                <a:cubicBezTo>
                  <a:pt x="3482187" y="518132"/>
                  <a:pt x="3537669" y="521448"/>
                  <a:pt x="3592945" y="526473"/>
                </a:cubicBezTo>
                <a:cubicBezTo>
                  <a:pt x="3639344" y="530691"/>
                  <a:pt x="3685207" y="539606"/>
                  <a:pt x="3731491" y="544946"/>
                </a:cubicBezTo>
                <a:cubicBezTo>
                  <a:pt x="3765273" y="548844"/>
                  <a:pt x="3799224" y="551103"/>
                  <a:pt x="3833091" y="554182"/>
                </a:cubicBezTo>
                <a:cubicBezTo>
                  <a:pt x="3845406" y="557261"/>
                  <a:pt x="3857429" y="561935"/>
                  <a:pt x="3870036" y="563418"/>
                </a:cubicBezTo>
                <a:cubicBezTo>
                  <a:pt x="4026841" y="581866"/>
                  <a:pt x="4089098" y="569462"/>
                  <a:pt x="4276436" y="563418"/>
                </a:cubicBezTo>
                <a:cubicBezTo>
                  <a:pt x="4298596" y="541258"/>
                  <a:pt x="4321218" y="525912"/>
                  <a:pt x="4322618" y="489527"/>
                </a:cubicBezTo>
                <a:cubicBezTo>
                  <a:pt x="4325106" y="424847"/>
                  <a:pt x="4330834" y="357894"/>
                  <a:pt x="4313382" y="295564"/>
                </a:cubicBezTo>
                <a:cubicBezTo>
                  <a:pt x="4307396" y="274185"/>
                  <a:pt x="4277822" y="268547"/>
                  <a:pt x="4257964" y="258618"/>
                </a:cubicBezTo>
                <a:cubicBezTo>
                  <a:pt x="4239491" y="249382"/>
                  <a:pt x="4221822" y="238323"/>
                  <a:pt x="4202545" y="230909"/>
                </a:cubicBezTo>
                <a:cubicBezTo>
                  <a:pt x="4105520" y="193592"/>
                  <a:pt x="4171056" y="226571"/>
                  <a:pt x="4100945" y="203200"/>
                </a:cubicBezTo>
                <a:cubicBezTo>
                  <a:pt x="4085216" y="197957"/>
                  <a:pt x="4070976" y="188201"/>
                  <a:pt x="4054764" y="184727"/>
                </a:cubicBezTo>
                <a:cubicBezTo>
                  <a:pt x="4027503" y="178885"/>
                  <a:pt x="3999345" y="178570"/>
                  <a:pt x="3971636" y="175491"/>
                </a:cubicBezTo>
                <a:cubicBezTo>
                  <a:pt x="3920107" y="162609"/>
                  <a:pt x="3909702" y="158114"/>
                  <a:pt x="3842327" y="157018"/>
                </a:cubicBezTo>
                <a:lnTo>
                  <a:pt x="2798618" y="147782"/>
                </a:lnTo>
                <a:cubicBezTo>
                  <a:pt x="2724727" y="144703"/>
                  <a:pt x="2650747" y="143307"/>
                  <a:pt x="2576945" y="138546"/>
                </a:cubicBezTo>
                <a:cubicBezTo>
                  <a:pt x="2310397" y="121349"/>
                  <a:pt x="2736072" y="137082"/>
                  <a:pt x="2438400" y="120073"/>
                </a:cubicBezTo>
                <a:cubicBezTo>
                  <a:pt x="2355351" y="115328"/>
                  <a:pt x="2272133" y="114230"/>
                  <a:pt x="2189018" y="110837"/>
                </a:cubicBezTo>
                <a:cubicBezTo>
                  <a:pt x="1688079" y="90390"/>
                  <a:pt x="2296271" y="105853"/>
                  <a:pt x="1311564" y="92364"/>
                </a:cubicBezTo>
                <a:lnTo>
                  <a:pt x="1154545" y="73891"/>
                </a:lnTo>
                <a:lnTo>
                  <a:pt x="1071418" y="64655"/>
                </a:lnTo>
                <a:cubicBezTo>
                  <a:pt x="1049816" y="61955"/>
                  <a:pt x="1028385" y="57962"/>
                  <a:pt x="1006764" y="55418"/>
                </a:cubicBezTo>
                <a:cubicBezTo>
                  <a:pt x="976034" y="51803"/>
                  <a:pt x="945152" y="49599"/>
                  <a:pt x="914400" y="46182"/>
                </a:cubicBezTo>
                <a:cubicBezTo>
                  <a:pt x="889730" y="43441"/>
                  <a:pt x="865161" y="39846"/>
                  <a:pt x="840509" y="36946"/>
                </a:cubicBezTo>
                <a:cubicBezTo>
                  <a:pt x="812820" y="33688"/>
                  <a:pt x="784981" y="31652"/>
                  <a:pt x="757382" y="27709"/>
                </a:cubicBezTo>
                <a:cubicBezTo>
                  <a:pt x="720303" y="22412"/>
                  <a:pt x="683978" y="10528"/>
                  <a:pt x="646545" y="9237"/>
                </a:cubicBezTo>
                <a:cubicBezTo>
                  <a:pt x="554185" y="6052"/>
                  <a:pt x="484909" y="0"/>
                  <a:pt x="397164" y="0"/>
                </a:cubicBezTo>
                <a:close/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5607865" y="3933664"/>
            <a:ext cx="1412407" cy="503986"/>
          </a:xfrm>
          <a:prstGeom prst="wedgeRoundRectCallout">
            <a:avLst>
              <a:gd name="adj1" fmla="val -49931"/>
              <a:gd name="adj2" fmla="val 8168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 부분을 제거하면 </a:t>
            </a:r>
            <a:r>
              <a:rPr lang="ko-KR" altLang="en-US" sz="1000">
                <a:solidFill>
                  <a:schemeClr val="tx1"/>
                </a:solidFill>
              </a:rPr>
              <a:t>무한 루프에 빠짐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868144" y="3321568"/>
            <a:ext cx="1412407" cy="503986"/>
          </a:xfrm>
          <a:prstGeom prst="wedgeRoundRectCallout">
            <a:avLst>
              <a:gd name="adj1" fmla="val -89658"/>
              <a:gd name="adj2" fmla="val 95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38</a:t>
            </a:r>
            <a:r>
              <a:rPr lang="ko-KR" altLang="en-US" sz="1000" dirty="0">
                <a:solidFill>
                  <a:schemeClr val="tx1"/>
                </a:solidFill>
              </a:rPr>
              <a:t>개 까지의 한글 무자 읽을 수 있음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4675" y="1365998"/>
            <a:ext cx="4888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“exit”</a:t>
            </a:r>
            <a:r>
              <a:rPr lang="ko-KR" altLang="en-US" dirty="0"/>
              <a:t>이 입력되면 프로그램을 종료하도록 작성하라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10898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593" y="3057361"/>
            <a:ext cx="7200553" cy="3539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한 줄 읽기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08578" y="2977788"/>
            <a:ext cx="1875189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char line[80];</a:t>
            </a:r>
          </a:p>
          <a:p>
            <a:pPr fontAlgn="base" latinLnBrk="0"/>
            <a:r>
              <a:rPr lang="en-US" altLang="ko-KR" sz="1400" b="1" dirty="0" err="1"/>
              <a:t>cin.getline</a:t>
            </a:r>
            <a:r>
              <a:rPr lang="en-US" altLang="ko-KR" sz="1400" b="1" dirty="0"/>
              <a:t>(line, 80);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76" y="1329643"/>
            <a:ext cx="6048672" cy="132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914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11-4 </a:t>
            </a:r>
            <a:r>
              <a:rPr lang="en-US" altLang="ko-KR" dirty="0" err="1"/>
              <a:t>getline</a:t>
            </a:r>
            <a:r>
              <a:rPr lang="en-US" altLang="ko-KR" dirty="0"/>
              <a:t>()</a:t>
            </a:r>
            <a:r>
              <a:rPr lang="ko-KR" altLang="en-US" dirty="0"/>
              <a:t>으로 한 줄 단위로 문장 읽기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090592" y="3488784"/>
            <a:ext cx="3672408" cy="2123658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cin.getline</a:t>
            </a:r>
            <a:r>
              <a:rPr lang="en-US" altLang="ko-KR" sz="1200" dirty="0"/>
              <a:t>() </a:t>
            </a:r>
            <a:r>
              <a:rPr lang="ko-KR" altLang="en-US" sz="1200" dirty="0"/>
              <a:t>함수로 라인을 읽습니다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exit</a:t>
            </a:r>
            <a:r>
              <a:rPr lang="ko-KR" altLang="en-US" sz="1200" dirty="0"/>
              <a:t>를 입력하면 루프가 끝납니다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1 &gt;&gt;</a:t>
            </a:r>
            <a:r>
              <a:rPr lang="en-US" altLang="ko-KR" sz="1200" dirty="0">
                <a:solidFill>
                  <a:srgbClr val="00B050"/>
                </a:solidFill>
              </a:rPr>
              <a:t> It's now or never.</a:t>
            </a:r>
          </a:p>
          <a:p>
            <a:r>
              <a:rPr lang="en-US" altLang="ko-KR" sz="1200" dirty="0"/>
              <a:t>echo --&gt; It's now or never.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2 &gt;&gt;</a:t>
            </a:r>
            <a:r>
              <a:rPr lang="en-US" altLang="ko-KR" sz="1200" dirty="0">
                <a:solidFill>
                  <a:srgbClr val="00B050"/>
                </a:solidFill>
              </a:rPr>
              <a:t> Come hold me tight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echo --&gt; Come hold me tight.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3 &gt;&gt; </a:t>
            </a:r>
            <a:r>
              <a:rPr lang="en-US" altLang="ko-KR" sz="1200" dirty="0">
                <a:solidFill>
                  <a:srgbClr val="00B050"/>
                </a:solidFill>
              </a:rPr>
              <a:t>Kiss me my darling, be mine tonight.</a:t>
            </a:r>
          </a:p>
          <a:p>
            <a:r>
              <a:rPr lang="en-US" altLang="ko-KR" sz="1200" dirty="0"/>
              <a:t>echo --&gt; Kiss me my darling, be mine tonight.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4 &gt;&gt; </a:t>
            </a:r>
            <a:r>
              <a:rPr lang="ko-KR" altLang="en-US" sz="1200" dirty="0" err="1">
                <a:solidFill>
                  <a:srgbClr val="00B050"/>
                </a:solidFill>
              </a:rPr>
              <a:t>엘비스</a:t>
            </a:r>
            <a:r>
              <a:rPr lang="ko-KR" altLang="en-US" sz="1200" dirty="0">
                <a:solidFill>
                  <a:srgbClr val="00B050"/>
                </a:solidFill>
              </a:rPr>
              <a:t> </a:t>
            </a:r>
            <a:r>
              <a:rPr lang="ko-KR" altLang="en-US" sz="1200" dirty="0" err="1">
                <a:solidFill>
                  <a:srgbClr val="00B050"/>
                </a:solidFill>
              </a:rPr>
              <a:t>프레슬리</a:t>
            </a:r>
            <a:r>
              <a:rPr lang="ko-KR" altLang="en-US" sz="1200" dirty="0">
                <a:solidFill>
                  <a:srgbClr val="00B050"/>
                </a:solidFill>
              </a:rPr>
              <a:t> 노래입니다</a:t>
            </a:r>
            <a:r>
              <a:rPr lang="en-US" altLang="ko-KR" sz="1200" dirty="0">
                <a:solidFill>
                  <a:srgbClr val="00B050"/>
                </a:solidFill>
              </a:rPr>
              <a:t>.</a:t>
            </a:r>
          </a:p>
          <a:p>
            <a:r>
              <a:rPr lang="en-US" altLang="ko-KR" sz="1200" dirty="0"/>
              <a:t>echo --&gt; </a:t>
            </a:r>
            <a:r>
              <a:rPr lang="ko-KR" altLang="en-US" sz="1200" dirty="0" err="1"/>
              <a:t>엘비스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프레슬리</a:t>
            </a:r>
            <a:r>
              <a:rPr lang="ko-KR" altLang="en-US" sz="1200" dirty="0"/>
              <a:t> 노래입니다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5 &gt;&gt; 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  <a:endParaRPr lang="ko-KR" altLang="en-US" sz="1200" dirty="0">
              <a:solidFill>
                <a:srgbClr val="00B05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0072" y="2011456"/>
            <a:ext cx="457200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char line[80];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cin.getline</a:t>
            </a:r>
            <a:r>
              <a:rPr lang="en-US" altLang="ko-KR" sz="1200" dirty="0"/>
              <a:t>() </a:t>
            </a:r>
            <a:r>
              <a:rPr lang="ko-KR" altLang="en-US" sz="1200" dirty="0"/>
              <a:t>함수로 라인을 읽습니다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"exit</a:t>
            </a:r>
            <a:r>
              <a:rPr lang="ko-KR" altLang="en-US" sz="1200" dirty="0"/>
              <a:t>를 입력하면 루프가 끝납니다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no = 1; // </a:t>
            </a:r>
            <a:r>
              <a:rPr lang="ko-KR" altLang="en-US" sz="1200" dirty="0"/>
              <a:t>라인 번호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while(true)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라인 </a:t>
            </a:r>
            <a:r>
              <a:rPr lang="en-US" altLang="ko-KR" sz="1200" dirty="0"/>
              <a:t>" &lt;&lt; no &lt;&lt; " &gt;&gt; ";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cin.getline</a:t>
            </a:r>
            <a:r>
              <a:rPr lang="en-US" altLang="ko-KR" sz="1200" b="1" dirty="0"/>
              <a:t>(line, 80);</a:t>
            </a:r>
            <a:r>
              <a:rPr lang="en-US" altLang="ko-KR" sz="1200" dirty="0"/>
              <a:t> // 79</a:t>
            </a:r>
            <a:r>
              <a:rPr lang="ko-KR" altLang="en-US" sz="1200" dirty="0"/>
              <a:t>개까지의 문자 읽음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strcmp</a:t>
            </a:r>
            <a:r>
              <a:rPr lang="en-US" altLang="ko-KR" sz="1200" dirty="0"/>
              <a:t>(line, "exit") == 0)</a:t>
            </a:r>
          </a:p>
          <a:p>
            <a:pPr defTabSz="180000"/>
            <a:r>
              <a:rPr lang="en-US" altLang="ko-KR" sz="1200" dirty="0"/>
              <a:t>			break;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"echo --&gt; ";;		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line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</a:t>
            </a:r>
            <a:r>
              <a:rPr lang="ko-KR" altLang="en-US" sz="1200" dirty="0"/>
              <a:t>읽은 라인을 화면에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no++; // </a:t>
            </a:r>
            <a:r>
              <a:rPr lang="ko-KR" altLang="en-US" sz="1200" dirty="0"/>
              <a:t>라인 번호 증가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22040" y="5829652"/>
            <a:ext cx="1944216" cy="551676"/>
          </a:xfrm>
          <a:prstGeom prst="wedgeRoundRectCallout">
            <a:avLst>
              <a:gd name="adj1" fmla="val -14022"/>
              <a:gd name="adj2" fmla="val -459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'\n'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r>
              <a:rPr lang="en-US" altLang="ko-KR" sz="1000" dirty="0">
                <a:solidFill>
                  <a:schemeClr val="tx1"/>
                </a:solidFill>
              </a:rPr>
              <a:t>line</a:t>
            </a:r>
            <a:r>
              <a:rPr lang="ko-KR" altLang="en-US" sz="1000" dirty="0">
                <a:solidFill>
                  <a:schemeClr val="tx1"/>
                </a:solidFill>
              </a:rPr>
              <a:t>에 삽입하지 않고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</a:rPr>
              <a:t>스트림</a:t>
            </a:r>
            <a:r>
              <a:rPr lang="ko-KR" altLang="en-US" sz="1000" dirty="0">
                <a:solidFill>
                  <a:schemeClr val="tx1"/>
                </a:solidFill>
              </a:rPr>
              <a:t> 버퍼에서 제거</a:t>
            </a:r>
          </a:p>
        </p:txBody>
      </p:sp>
      <p:sp>
        <p:nvSpPr>
          <p:cNvPr id="3" name="자유형 2"/>
          <p:cNvSpPr/>
          <p:nvPr/>
        </p:nvSpPr>
        <p:spPr>
          <a:xfrm>
            <a:off x="197416" y="4176280"/>
            <a:ext cx="631816" cy="1664208"/>
          </a:xfrm>
          <a:custGeom>
            <a:avLst/>
            <a:gdLst>
              <a:gd name="connsiteX0" fmla="*/ 0 w 631816"/>
              <a:gd name="connsiteY0" fmla="*/ 1664208 h 1664208"/>
              <a:gd name="connsiteX1" fmla="*/ 630936 w 631816"/>
              <a:gd name="connsiteY1" fmla="*/ 0 h 1664208"/>
              <a:gd name="connsiteX2" fmla="*/ 109728 w 631816"/>
              <a:gd name="connsiteY2" fmla="*/ 1664208 h 166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1816" h="1664208">
                <a:moveTo>
                  <a:pt x="0" y="1664208"/>
                </a:moveTo>
                <a:cubicBezTo>
                  <a:pt x="306324" y="832104"/>
                  <a:pt x="612648" y="0"/>
                  <a:pt x="630936" y="0"/>
                </a:cubicBezTo>
                <a:cubicBezTo>
                  <a:pt x="649224" y="0"/>
                  <a:pt x="379476" y="832104"/>
                  <a:pt x="109728" y="1664208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1814" y="1365089"/>
            <a:ext cx="8351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 err="1"/>
              <a:t>istream</a:t>
            </a:r>
            <a:r>
              <a:rPr lang="ko-KR" altLang="en-US" dirty="0"/>
              <a:t>의 </a:t>
            </a:r>
            <a:r>
              <a:rPr lang="en-US" altLang="ko-KR" dirty="0" err="1"/>
              <a:t>getline</a:t>
            </a:r>
            <a:r>
              <a:rPr lang="en-US" altLang="ko-KR" dirty="0"/>
              <a:t>()</a:t>
            </a:r>
            <a:r>
              <a:rPr lang="ko-KR" altLang="en-US" dirty="0"/>
              <a:t>을 이용하여 빈 칸을 포함하는 한 줄을 읽고 다시 그대로 출력하는 프로그램을 작성하라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430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입력 문자 건너 띄기와 문자 개수 알아내기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입력 </a:t>
            </a:r>
            <a:r>
              <a:rPr lang="ko-KR" altLang="en-US" dirty="0" err="1"/>
              <a:t>스트림에서</a:t>
            </a:r>
            <a:r>
              <a:rPr lang="ko-KR" altLang="en-US" dirty="0"/>
              <a:t> 문자 건너뛰기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최근에 읽은 문자 개수 리턴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331640" y="5157192"/>
            <a:ext cx="691276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char line[80];</a:t>
            </a:r>
          </a:p>
          <a:p>
            <a:pPr defTabSz="180000" fontAlgn="base" latinLnBrk="0"/>
            <a:r>
              <a:rPr lang="en-US" altLang="ko-KR" sz="1400" dirty="0" err="1"/>
              <a:t>cin.getline</a:t>
            </a:r>
            <a:r>
              <a:rPr lang="en-US" altLang="ko-KR" sz="1400" dirty="0"/>
              <a:t>(line, 80); </a:t>
            </a:r>
          </a:p>
          <a:p>
            <a:pPr defTabSz="180000"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n = </a:t>
            </a:r>
            <a:r>
              <a:rPr lang="en-US" altLang="ko-KR" sz="1400" dirty="0" err="1"/>
              <a:t>cin.gcount</a:t>
            </a:r>
            <a:r>
              <a:rPr lang="en-US" altLang="ko-KR" sz="1400" dirty="0"/>
              <a:t>(); // </a:t>
            </a:r>
            <a:r>
              <a:rPr lang="ko-KR" altLang="en-US" sz="1400" dirty="0"/>
              <a:t>최근의 실행한 </a:t>
            </a:r>
            <a:r>
              <a:rPr lang="en-US" altLang="ko-KR" sz="1400" dirty="0" err="1"/>
              <a:t>getline</a:t>
            </a:r>
            <a:r>
              <a:rPr lang="en-US" altLang="ko-KR" sz="1400" dirty="0"/>
              <a:t>() </a:t>
            </a:r>
            <a:r>
              <a:rPr lang="ko-KR" altLang="en-US" sz="1400" dirty="0"/>
              <a:t>함수에서 읽은 문자의 개수 리턴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31640" y="3645024"/>
            <a:ext cx="691276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err="1"/>
              <a:t>cin.ignore</a:t>
            </a:r>
            <a:r>
              <a:rPr lang="en-US" altLang="ko-KR" sz="1400" dirty="0"/>
              <a:t>(10); // </a:t>
            </a:r>
            <a:r>
              <a:rPr lang="ko-KR" altLang="en-US" sz="1400" dirty="0"/>
              <a:t>입력 </a:t>
            </a:r>
            <a:r>
              <a:rPr lang="ko-KR" altLang="en-US" sz="1400" dirty="0" err="1"/>
              <a:t>스트림에</a:t>
            </a:r>
            <a:r>
              <a:rPr lang="ko-KR" altLang="en-US" sz="1400" dirty="0"/>
              <a:t> 입력된 문자 중 </a:t>
            </a:r>
            <a:r>
              <a:rPr lang="en-US" altLang="ko-KR" sz="1400" dirty="0"/>
              <a:t>10</a:t>
            </a:r>
            <a:r>
              <a:rPr lang="ko-KR" altLang="en-US" sz="1400" dirty="0"/>
              <a:t>개 제거</a:t>
            </a:r>
            <a:endParaRPr lang="en-US" altLang="ko-KR" sz="1400" dirty="0"/>
          </a:p>
          <a:p>
            <a:pPr defTabSz="180000" fontAlgn="base" latinLnBrk="0"/>
            <a:endParaRPr lang="ko-KR" altLang="en-US" sz="1400" dirty="0"/>
          </a:p>
          <a:p>
            <a:pPr defTabSz="180000" fontAlgn="base" latinLnBrk="0"/>
            <a:r>
              <a:rPr lang="en-US" altLang="ko-KR" sz="1400" dirty="0" err="1"/>
              <a:t>cin.ignore</a:t>
            </a:r>
            <a:r>
              <a:rPr lang="en-US" altLang="ko-KR" sz="1400" dirty="0"/>
              <a:t>(10, ';'); // </a:t>
            </a:r>
            <a:r>
              <a:rPr lang="ko-KR" altLang="en-US" sz="1400" dirty="0"/>
              <a:t>입력 </a:t>
            </a:r>
            <a:r>
              <a:rPr lang="ko-KR" altLang="en-US" sz="1400" dirty="0" err="1"/>
              <a:t>스트림에서</a:t>
            </a:r>
            <a:r>
              <a:rPr lang="ko-KR" altLang="en-US" sz="1400" dirty="0"/>
              <a:t> </a:t>
            </a:r>
            <a:r>
              <a:rPr lang="en-US" altLang="ko-KR" sz="1400" dirty="0"/>
              <a:t>10</a:t>
            </a:r>
            <a:r>
              <a:rPr lang="ko-KR" altLang="en-US" sz="1400" dirty="0"/>
              <a:t>개의 문자 제거</a:t>
            </a:r>
            <a:r>
              <a:rPr lang="en-US" altLang="ko-KR" sz="1400" dirty="0"/>
              <a:t>. </a:t>
            </a:r>
            <a:r>
              <a:rPr lang="ko-KR" altLang="en-US" sz="1400" dirty="0"/>
              <a:t>제거 도중 </a:t>
            </a:r>
            <a:r>
              <a:rPr lang="en-US" altLang="ko-KR" sz="1400" dirty="0"/>
              <a:t>';'</a:t>
            </a:r>
            <a:r>
              <a:rPr lang="ko-KR" altLang="en-US" sz="1400" dirty="0"/>
              <a:t>을 만나면 종료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612648" y="1333420"/>
            <a:ext cx="7863749" cy="1630428"/>
            <a:chOff x="524675" y="1484784"/>
            <a:chExt cx="8171021" cy="169679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4675" y="1484784"/>
              <a:ext cx="8171021" cy="873443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4675" y="2338138"/>
              <a:ext cx="8157686" cy="8434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2432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입출력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에서도 입출력 시 포맷 지정 가능</a:t>
            </a:r>
            <a:endParaRPr lang="en-US" altLang="ko-KR" dirty="0"/>
          </a:p>
          <a:p>
            <a:pPr lvl="1"/>
            <a:r>
              <a:rPr lang="en-US" altLang="ko-KR" dirty="0"/>
              <a:t>C </a:t>
            </a:r>
            <a:r>
              <a:rPr lang="ko-KR" altLang="en-US" dirty="0"/>
              <a:t>언어의 </a:t>
            </a:r>
            <a:r>
              <a:rPr lang="en-US" altLang="ko-KR" dirty="0" err="1"/>
              <a:t>printf</a:t>
            </a:r>
            <a:r>
              <a:rPr lang="en-US" altLang="ko-KR" dirty="0"/>
              <a:t>()</a:t>
            </a:r>
            <a:r>
              <a:rPr lang="ko-KR" altLang="en-US" dirty="0"/>
              <a:t>와 유사</a:t>
            </a:r>
            <a:endParaRPr lang="en-US" altLang="ko-KR" dirty="0"/>
          </a:p>
          <a:p>
            <a:r>
              <a:rPr lang="ko-KR" altLang="en-US" dirty="0"/>
              <a:t>포맷 입출력 방법 </a:t>
            </a:r>
            <a:r>
              <a:rPr lang="en-US" altLang="ko-KR" dirty="0"/>
              <a:t>3 </a:t>
            </a:r>
            <a:r>
              <a:rPr lang="ko-KR" altLang="en-US" dirty="0"/>
              <a:t>가지</a:t>
            </a:r>
            <a:endParaRPr lang="en-US" altLang="ko-KR" dirty="0"/>
          </a:p>
          <a:p>
            <a:pPr lvl="1"/>
            <a:r>
              <a:rPr lang="ko-KR" altLang="en-US" dirty="0"/>
              <a:t>포맷 플래그</a:t>
            </a:r>
            <a:endParaRPr lang="en-US" altLang="ko-KR" dirty="0"/>
          </a:p>
          <a:p>
            <a:pPr lvl="1"/>
            <a:r>
              <a:rPr lang="ko-KR" altLang="en-US" dirty="0"/>
              <a:t>포맷 함수</a:t>
            </a:r>
            <a:endParaRPr lang="en-US" altLang="ko-KR" dirty="0"/>
          </a:p>
          <a:p>
            <a:pPr lvl="1"/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950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포맷 플래그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19" name="내용 개체 틀 18"/>
          <p:cNvSpPr>
            <a:spLocks noGrp="1"/>
          </p:cNvSpPr>
          <p:nvPr>
            <p:ph sz="quarter" idx="1"/>
          </p:nvPr>
        </p:nvSpPr>
        <p:spPr>
          <a:xfrm>
            <a:off x="539552" y="1263555"/>
            <a:ext cx="8153400" cy="5040560"/>
          </a:xfrm>
        </p:spPr>
        <p:txBody>
          <a:bodyPr/>
          <a:lstStyle/>
          <a:p>
            <a:r>
              <a:rPr lang="ko-KR" altLang="en-US" dirty="0"/>
              <a:t>포맷 플래그</a:t>
            </a:r>
            <a:endParaRPr lang="en-US" altLang="ko-KR" dirty="0"/>
          </a:p>
          <a:p>
            <a:pPr lvl="1"/>
            <a:r>
              <a:rPr lang="ko-KR" altLang="en-US" dirty="0"/>
              <a:t>입출력 </a:t>
            </a:r>
            <a:r>
              <a:rPr lang="ko-KR" altLang="en-US" dirty="0" err="1"/>
              <a:t>스트림에서</a:t>
            </a:r>
            <a:r>
              <a:rPr lang="ko-KR" altLang="en-US" dirty="0"/>
              <a:t> 입출력 형식을 지정하기 위한 플래그</a:t>
            </a:r>
          </a:p>
        </p:txBody>
      </p:sp>
      <p:graphicFrame>
        <p:nvGraphicFramePr>
          <p:cNvPr id="20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446658"/>
              </p:ext>
            </p:extLst>
          </p:nvPr>
        </p:nvGraphicFramePr>
        <p:xfrm>
          <a:off x="2483768" y="3567810"/>
          <a:ext cx="43204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47211" y="4118883"/>
            <a:ext cx="564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skipws</a:t>
            </a:r>
            <a:endParaRPr lang="ko-KR" alt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6326757" y="4118883"/>
            <a:ext cx="599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unitbuf</a:t>
            </a:r>
            <a:endParaRPr lang="ko-KR" altLang="en-US" sz="1000" dirty="0"/>
          </a:p>
        </p:txBody>
      </p:sp>
      <p:cxnSp>
        <p:nvCxnSpPr>
          <p:cNvPr id="24" name="직선 화살표 연결선 23"/>
          <p:cNvCxnSpPr>
            <a:stCxn id="22" idx="0"/>
          </p:cNvCxnSpPr>
          <p:nvPr/>
        </p:nvCxnSpPr>
        <p:spPr>
          <a:xfrm flipH="1" flipV="1">
            <a:off x="6454493" y="3783835"/>
            <a:ext cx="172186" cy="33504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26" idx="0"/>
          </p:cNvCxnSpPr>
          <p:nvPr/>
        </p:nvCxnSpPr>
        <p:spPr>
          <a:xfrm flipV="1">
            <a:off x="6054518" y="3783835"/>
            <a:ext cx="256651" cy="33504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664827" y="4118883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uppercase</a:t>
            </a:r>
            <a:endParaRPr lang="ko-KR" altLang="en-US" sz="1000" dirty="0"/>
          </a:p>
        </p:txBody>
      </p:sp>
      <p:sp>
        <p:nvSpPr>
          <p:cNvPr id="27" name="TextBox 26"/>
          <p:cNvSpPr txBox="1"/>
          <p:nvPr/>
        </p:nvSpPr>
        <p:spPr>
          <a:xfrm>
            <a:off x="2788561" y="2706438"/>
            <a:ext cx="3905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포맷 플래그 값을 가진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</a:t>
            </a:r>
            <a:r>
              <a:rPr lang="ko-KR" altLang="en-US" sz="1400" dirty="0"/>
              <a:t>클래스의 멤버 변수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27984" y="3289650"/>
            <a:ext cx="2517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     9   8   7    6    5   4   3   2   1   0</a:t>
            </a:r>
            <a:endParaRPr lang="ko-KR" altLang="en-US" sz="1000" dirty="0"/>
          </a:p>
        </p:txBody>
      </p:sp>
      <p:sp>
        <p:nvSpPr>
          <p:cNvPr id="29" name="TextBox 28"/>
          <p:cNvSpPr txBox="1"/>
          <p:nvPr/>
        </p:nvSpPr>
        <p:spPr>
          <a:xfrm>
            <a:off x="4968793" y="4118883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showbase</a:t>
            </a:r>
            <a:endParaRPr lang="ko-KR" altLang="en-US" sz="1000" dirty="0"/>
          </a:p>
        </p:txBody>
      </p:sp>
      <p:sp>
        <p:nvSpPr>
          <p:cNvPr id="30" name="TextBox 29"/>
          <p:cNvSpPr txBox="1"/>
          <p:nvPr/>
        </p:nvSpPr>
        <p:spPr>
          <a:xfrm>
            <a:off x="4545452" y="4113790"/>
            <a:ext cx="3914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dec</a:t>
            </a:r>
            <a:endParaRPr lang="ko-KR" altLang="en-US" sz="1000" dirty="0"/>
          </a:p>
        </p:txBody>
      </p:sp>
      <p:cxnSp>
        <p:nvCxnSpPr>
          <p:cNvPr id="34" name="직선 화살표 연결선 33"/>
          <p:cNvCxnSpPr>
            <a:stCxn id="30" idx="0"/>
          </p:cNvCxnSpPr>
          <p:nvPr/>
        </p:nvCxnSpPr>
        <p:spPr>
          <a:xfrm flipV="1">
            <a:off x="4741179" y="3783835"/>
            <a:ext cx="0" cy="3299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411760" y="3289650"/>
            <a:ext cx="17281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31  30  29     ....... </a:t>
            </a:r>
            <a:endParaRPr lang="ko-KR" altLang="en-US" sz="1000" dirty="0"/>
          </a:p>
        </p:txBody>
      </p:sp>
      <p:sp>
        <p:nvSpPr>
          <p:cNvPr id="31" name="자유형 30"/>
          <p:cNvSpPr/>
          <p:nvPr/>
        </p:nvSpPr>
        <p:spPr>
          <a:xfrm>
            <a:off x="5372100" y="3783835"/>
            <a:ext cx="706582" cy="372529"/>
          </a:xfrm>
          <a:custGeom>
            <a:avLst/>
            <a:gdLst>
              <a:gd name="connsiteX0" fmla="*/ 0 w 706582"/>
              <a:gd name="connsiteY0" fmla="*/ 332509 h 332509"/>
              <a:gd name="connsiteX1" fmla="*/ 550718 w 706582"/>
              <a:gd name="connsiteY1" fmla="*/ 270163 h 332509"/>
              <a:gd name="connsiteX2" fmla="*/ 706582 w 706582"/>
              <a:gd name="connsiteY2" fmla="*/ 0 h 33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6582" h="332509">
                <a:moveTo>
                  <a:pt x="0" y="332509"/>
                </a:moveTo>
                <a:cubicBezTo>
                  <a:pt x="216477" y="329045"/>
                  <a:pt x="432954" y="325581"/>
                  <a:pt x="550718" y="270163"/>
                </a:cubicBezTo>
                <a:cubicBezTo>
                  <a:pt x="668482" y="214745"/>
                  <a:pt x="687532" y="107372"/>
                  <a:pt x="706582" y="0"/>
                </a:cubicBezTo>
              </a:path>
            </a:pathLst>
          </a:custGeom>
          <a:noFill/>
          <a:ln w="127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6693797" y="3783835"/>
            <a:ext cx="423976" cy="341356"/>
          </a:xfrm>
          <a:custGeom>
            <a:avLst/>
            <a:gdLst>
              <a:gd name="connsiteX0" fmla="*/ 426028 w 426028"/>
              <a:gd name="connsiteY0" fmla="*/ 290946 h 290946"/>
              <a:gd name="connsiteX1" fmla="*/ 103910 w 426028"/>
              <a:gd name="connsiteY1" fmla="*/ 207819 h 290946"/>
              <a:gd name="connsiteX2" fmla="*/ 0 w 426028"/>
              <a:gd name="connsiteY2" fmla="*/ 0 h 29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6028" h="290946">
                <a:moveTo>
                  <a:pt x="426028" y="290946"/>
                </a:moveTo>
                <a:cubicBezTo>
                  <a:pt x="300471" y="273628"/>
                  <a:pt x="174915" y="256310"/>
                  <a:pt x="103910" y="207819"/>
                </a:cubicBezTo>
                <a:cubicBezTo>
                  <a:pt x="32905" y="159328"/>
                  <a:pt x="16452" y="79664"/>
                  <a:pt x="0" y="0"/>
                </a:cubicBezTo>
              </a:path>
            </a:pathLst>
          </a:custGeom>
          <a:noFill/>
          <a:ln w="127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905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ios</a:t>
            </a:r>
            <a:r>
              <a:rPr lang="en-US" altLang="ko-KR" dirty="0"/>
              <a:t> </a:t>
            </a:r>
            <a:r>
              <a:rPr lang="ko-KR" altLang="en-US" dirty="0"/>
              <a:t>클래스에 정의된 포맷 플래그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264696" cy="513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61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플래그를 </a:t>
            </a:r>
            <a:r>
              <a:rPr lang="ko-KR" altLang="en-US" dirty="0" err="1"/>
              <a:t>세팅하는</a:t>
            </a:r>
            <a:r>
              <a:rPr lang="ko-KR" altLang="en-US" dirty="0"/>
              <a:t> 멤버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59632" y="3284984"/>
            <a:ext cx="58326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cout.unsetf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dec</a:t>
            </a:r>
            <a:r>
              <a:rPr lang="en-US" altLang="ko-KR" sz="1400" dirty="0"/>
              <a:t>); // 10</a:t>
            </a:r>
            <a:r>
              <a:rPr lang="ko-KR" altLang="en-US" sz="1400" dirty="0"/>
              <a:t>진수 해제</a:t>
            </a:r>
          </a:p>
          <a:p>
            <a:pPr fontAlgn="base" latinLnBrk="0"/>
            <a:r>
              <a:rPr lang="en-US" altLang="ko-KR" sz="1400" dirty="0" err="1"/>
              <a:t>cout.setf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::hex); // 16</a:t>
            </a:r>
            <a:r>
              <a:rPr lang="ko-KR" altLang="en-US" sz="1400" dirty="0"/>
              <a:t>진수로 설정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30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// 1e</a:t>
            </a:r>
            <a:r>
              <a:rPr lang="ko-KR" altLang="en-US" sz="1400" dirty="0"/>
              <a:t>가 출력됨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259632" y="4394721"/>
            <a:ext cx="58326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cout.setf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dec</a:t>
            </a:r>
            <a:r>
              <a:rPr lang="en-US" altLang="ko-KR" sz="1400" dirty="0"/>
              <a:t> |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showpoint</a:t>
            </a:r>
            <a:r>
              <a:rPr lang="en-US" altLang="ko-KR" sz="1400" dirty="0"/>
              <a:t>); // 10</a:t>
            </a:r>
            <a:r>
              <a:rPr lang="ko-KR" altLang="en-US" sz="1400" dirty="0"/>
              <a:t>진수 표현과 동시에 실수에 </a:t>
            </a:r>
          </a:p>
          <a:p>
            <a:pPr fontAlgn="base" latinLnBrk="0"/>
            <a:r>
              <a:rPr lang="ko-KR" altLang="en-US" sz="1400" dirty="0"/>
              <a:t>			 </a:t>
            </a:r>
            <a:r>
              <a:rPr lang="en-US" altLang="ko-KR" sz="1400" dirty="0"/>
              <a:t>// </a:t>
            </a:r>
            <a:r>
              <a:rPr lang="ko-KR" altLang="en-US" sz="1400" dirty="0" err="1"/>
              <a:t>소숫점이하</a:t>
            </a:r>
            <a:r>
              <a:rPr lang="ko-KR" altLang="en-US" sz="1400" dirty="0"/>
              <a:t> 나머지는 </a:t>
            </a:r>
            <a:r>
              <a:rPr lang="en-US" altLang="ko-KR" sz="1400" dirty="0"/>
              <a:t>0</a:t>
            </a:r>
            <a:r>
              <a:rPr lang="ko-KR" altLang="en-US" sz="1400" dirty="0"/>
              <a:t>으로 출력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23.5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// 23.5000</a:t>
            </a:r>
            <a:r>
              <a:rPr lang="ko-KR" altLang="en-US" sz="1400" dirty="0"/>
              <a:t>으로 출력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793677" cy="123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68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11–5 </a:t>
            </a:r>
            <a:r>
              <a:rPr lang="en-US" altLang="ko-KR" dirty="0" err="1"/>
              <a:t>setf</a:t>
            </a:r>
            <a:r>
              <a:rPr lang="en-US" altLang="ko-KR" dirty="0"/>
              <a:t>(), </a:t>
            </a:r>
            <a:r>
              <a:rPr lang="en-US" altLang="ko-KR" dirty="0" err="1"/>
              <a:t>unsetf</a:t>
            </a:r>
            <a:r>
              <a:rPr lang="en-US" altLang="ko-KR" dirty="0"/>
              <a:t>()</a:t>
            </a:r>
            <a:r>
              <a:rPr lang="ko-KR" altLang="en-US" dirty="0"/>
              <a:t>를 사용한 포맷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468366" y="1340768"/>
            <a:ext cx="5328592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10</a:t>
            </a:r>
            <a:r>
              <a:rPr lang="ko-KR" altLang="en-US" sz="1200" dirty="0"/>
              <a:t>진수로 출력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cout.unsetf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); // 10</a:t>
            </a:r>
            <a:r>
              <a:rPr lang="ko-KR" altLang="en-US" sz="1200" dirty="0"/>
              <a:t>진수 해제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::hex); // 16</a:t>
            </a:r>
            <a:r>
              <a:rPr lang="ko-KR" altLang="en-US" sz="1200" dirty="0"/>
              <a:t>진수로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showbase</a:t>
            </a:r>
            <a:r>
              <a:rPr lang="en-US" altLang="ko-KR" sz="1200" dirty="0"/>
              <a:t>); // 16</a:t>
            </a:r>
            <a:r>
              <a:rPr lang="ko-KR" altLang="en-US" sz="1200" dirty="0"/>
              <a:t>진수로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::uppercase); // 16</a:t>
            </a:r>
            <a:r>
              <a:rPr lang="ko-KR" altLang="en-US" sz="1200" dirty="0"/>
              <a:t>진수의 </a:t>
            </a:r>
            <a:r>
              <a:rPr lang="en-US" altLang="ko-KR" sz="1200" dirty="0"/>
              <a:t>A~F</a:t>
            </a:r>
            <a:r>
              <a:rPr lang="ko-KR" altLang="en-US" sz="1200" dirty="0"/>
              <a:t>는 대문자로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 | 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); // 10</a:t>
            </a:r>
            <a:r>
              <a:rPr lang="ko-KR" altLang="en-US" sz="1200" dirty="0"/>
              <a:t>진수 표현과 동시에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												// </a:t>
            </a:r>
            <a:r>
              <a:rPr lang="ko-KR" altLang="en-US" sz="1200" dirty="0" err="1"/>
              <a:t>소숫점</a:t>
            </a:r>
            <a:r>
              <a:rPr lang="ko-KR" altLang="en-US" sz="1200" dirty="0"/>
              <a:t> 이하 나머지는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::scientific); // </a:t>
            </a:r>
            <a:r>
              <a:rPr lang="ko-KR" altLang="en-US" sz="1200" dirty="0"/>
              <a:t>실수를 과학산술용 표현으로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showpos</a:t>
            </a:r>
            <a:r>
              <a:rPr lang="en-US" altLang="ko-KR" sz="1200" dirty="0"/>
              <a:t>); // </a:t>
            </a:r>
            <a:r>
              <a:rPr lang="ko-KR" altLang="en-US" sz="1200" dirty="0"/>
              <a:t>양수인 경우 </a:t>
            </a:r>
            <a:r>
              <a:rPr lang="en-US" altLang="ko-KR" sz="1200" dirty="0"/>
              <a:t>+ </a:t>
            </a:r>
            <a:r>
              <a:rPr lang="ko-KR" altLang="en-US" sz="1200" dirty="0"/>
              <a:t>부호도 함께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23.5; 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097558" y="4849420"/>
            <a:ext cx="1362874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/>
              <a:t>30</a:t>
            </a:r>
          </a:p>
          <a:p>
            <a:r>
              <a:rPr lang="en-US" altLang="ko-KR" sz="1200" dirty="0"/>
              <a:t>1e</a:t>
            </a:r>
          </a:p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23.5000</a:t>
            </a:r>
          </a:p>
          <a:p>
            <a:r>
              <a:rPr lang="en-US" altLang="ko-KR" sz="1200" dirty="0"/>
              <a:t>2.350000E+001</a:t>
            </a:r>
          </a:p>
          <a:p>
            <a:r>
              <a:rPr lang="en-US" altLang="ko-KR" sz="1200" dirty="0"/>
              <a:t>+2.350000E+001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54066" y="2132856"/>
            <a:ext cx="728416" cy="266277"/>
          </a:xfrm>
          <a:prstGeom prst="wedgeRoundRectCallout">
            <a:avLst>
              <a:gd name="adj1" fmla="val 73899"/>
              <a:gd name="adj2" fmla="val -176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30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42756" y="2780928"/>
            <a:ext cx="728416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1e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36376" y="3356992"/>
            <a:ext cx="821884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0x1e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64368" y="3861048"/>
            <a:ext cx="893892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0X1E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23528" y="4604904"/>
            <a:ext cx="1047644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23.5000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23528" y="5229200"/>
            <a:ext cx="1115145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23.50000E+001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79513" y="5733256"/>
            <a:ext cx="1224136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+2.350000E+001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68153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스트림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스트림</a:t>
            </a:r>
            <a:r>
              <a:rPr lang="en-US" altLang="ko-KR" dirty="0"/>
              <a:t>(stream)</a:t>
            </a:r>
          </a:p>
          <a:p>
            <a:pPr lvl="1"/>
            <a:r>
              <a:rPr lang="ko-KR" altLang="en-US" dirty="0"/>
              <a:t>데이터의 흐름</a:t>
            </a:r>
            <a:r>
              <a:rPr lang="en-US" altLang="ko-KR" dirty="0"/>
              <a:t>, </a:t>
            </a:r>
            <a:r>
              <a:rPr lang="ko-KR" altLang="en-US" dirty="0"/>
              <a:t>혹은 </a:t>
            </a:r>
            <a:r>
              <a:rPr lang="ko-KR" altLang="en-US" dirty="0" err="1"/>
              <a:t>데이타를</a:t>
            </a:r>
            <a:r>
              <a:rPr lang="ko-KR" altLang="en-US" dirty="0"/>
              <a:t> 전송하는 소프트웨어 모듈</a:t>
            </a:r>
            <a:endParaRPr lang="en-US" altLang="ko-KR" dirty="0"/>
          </a:p>
          <a:p>
            <a:pPr lvl="2"/>
            <a:r>
              <a:rPr lang="ko-KR" altLang="en-US" dirty="0"/>
              <a:t>흐르는 시내와 유사한 개념</a:t>
            </a:r>
            <a:endParaRPr lang="en-US" altLang="ko-KR" dirty="0"/>
          </a:p>
          <a:p>
            <a:pPr lvl="1"/>
            <a:r>
              <a:rPr lang="ko-KR" altLang="en-US" b="1" dirty="0" err="1"/>
              <a:t>스트림의</a:t>
            </a:r>
            <a:r>
              <a:rPr lang="ko-KR" altLang="en-US" b="1" dirty="0"/>
              <a:t> 양 끝에는 프로그램과 장치 연결</a:t>
            </a:r>
            <a:endParaRPr lang="en-US" altLang="ko-KR" b="1" dirty="0"/>
          </a:p>
          <a:p>
            <a:pPr lvl="2"/>
            <a:r>
              <a:rPr lang="ko-KR" altLang="en-US" dirty="0"/>
              <a:t>보낸 순서대로 데이터 전달</a:t>
            </a:r>
            <a:endParaRPr lang="en-US" altLang="ko-KR" dirty="0"/>
          </a:p>
          <a:p>
            <a:pPr lvl="2"/>
            <a:r>
              <a:rPr lang="ko-KR" altLang="en-US" dirty="0"/>
              <a:t>입출력 기본 단위 </a:t>
            </a:r>
            <a:r>
              <a:rPr lang="en-US" altLang="ko-KR" dirty="0"/>
              <a:t>: </a:t>
            </a:r>
            <a:r>
              <a:rPr lang="ko-KR" altLang="en-US" dirty="0"/>
              <a:t>바이트</a:t>
            </a:r>
            <a:endParaRPr lang="en-US" altLang="ko-KR" dirty="0"/>
          </a:p>
          <a:p>
            <a:r>
              <a:rPr lang="en-US" altLang="ko-KR" dirty="0"/>
              <a:t>C++ </a:t>
            </a:r>
            <a:r>
              <a:rPr lang="ko-KR" altLang="en-US" dirty="0" err="1"/>
              <a:t>스트림</a:t>
            </a:r>
            <a:r>
              <a:rPr lang="ko-KR" altLang="en-US" dirty="0"/>
              <a:t> 종류</a:t>
            </a:r>
            <a:endParaRPr lang="en-US" altLang="ko-KR" dirty="0"/>
          </a:p>
          <a:p>
            <a:pPr lvl="1"/>
            <a:r>
              <a:rPr lang="ko-KR" altLang="en-US" dirty="0"/>
              <a:t>입력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2"/>
            <a:r>
              <a:rPr lang="ko-KR" altLang="en-US" dirty="0"/>
              <a:t>입력 장치</a:t>
            </a:r>
            <a:r>
              <a:rPr lang="en-US" altLang="ko-KR" dirty="0"/>
              <a:t>, </a:t>
            </a:r>
            <a:r>
              <a:rPr lang="ko-KR" altLang="en-US" dirty="0"/>
              <a:t>네트워크</a:t>
            </a:r>
            <a:r>
              <a:rPr lang="en-US" altLang="ko-KR" dirty="0"/>
              <a:t>, </a:t>
            </a:r>
            <a:r>
              <a:rPr lang="ko-KR" altLang="en-US" dirty="0"/>
              <a:t>파일로부터 데이터를 프로그램으로 전달하는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1"/>
            <a:r>
              <a:rPr lang="ko-KR" altLang="en-US" dirty="0"/>
              <a:t>출력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2"/>
            <a:r>
              <a:rPr lang="ko-KR" altLang="en-US" dirty="0"/>
              <a:t>프로그램에서 출력되는 데이터를 출력 장치</a:t>
            </a:r>
            <a:r>
              <a:rPr lang="en-US" altLang="ko-KR" dirty="0"/>
              <a:t>, </a:t>
            </a:r>
            <a:r>
              <a:rPr lang="ko-KR" altLang="en-US" dirty="0"/>
              <a:t>네트워크</a:t>
            </a:r>
            <a:r>
              <a:rPr lang="en-US" altLang="ko-KR" dirty="0"/>
              <a:t>,</a:t>
            </a:r>
            <a:r>
              <a:rPr lang="ko-KR" altLang="en-US" dirty="0"/>
              <a:t> 파일로 전달하는 </a:t>
            </a:r>
            <a:r>
              <a:rPr lang="ko-KR" altLang="en-US" dirty="0" err="1"/>
              <a:t>스트림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2385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함수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06035" y="3481844"/>
            <a:ext cx="5256584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"hello"</a:t>
            </a:r>
            <a:r>
              <a:rPr lang="ko-KR" altLang="en-US" sz="1200" dirty="0"/>
              <a:t>를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정수 </a:t>
            </a:r>
            <a:r>
              <a:rPr lang="en-US" altLang="ko-KR" sz="1200" dirty="0"/>
              <a:t>12</a:t>
            </a:r>
            <a:r>
              <a:rPr lang="ko-KR" altLang="en-US" sz="1200" dirty="0"/>
              <a:t>를 </a:t>
            </a:r>
            <a:r>
              <a:rPr lang="en-US" altLang="ko-KR" sz="1200" dirty="0"/>
              <a:t>5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12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6834627" y="3855662"/>
            <a:ext cx="111440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  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12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513404" y="5302949"/>
            <a:ext cx="5249215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cout.fill</a:t>
            </a:r>
            <a:r>
              <a:rPr lang="en-US" altLang="ko-KR" sz="1200" b="1" dirty="0"/>
              <a:t>('^');</a:t>
            </a:r>
          </a:p>
          <a:p>
            <a:pPr fontAlgn="base" latinLnBrk="0"/>
            <a:r>
              <a:rPr lang="en-US" altLang="ko-KR" sz="1200" dirty="0" err="1"/>
              <a:t>cout.width</a:t>
            </a:r>
            <a:r>
              <a:rPr lang="en-US" altLang="ko-KR" sz="1200" dirty="0"/>
              <a:t>(10);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834627" y="5672281"/>
            <a:ext cx="1114408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^^^^^Hello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06035" y="6070806"/>
            <a:ext cx="5256584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cout.precision</a:t>
            </a:r>
            <a:r>
              <a:rPr lang="en-US" altLang="ko-KR" sz="1200" b="1" dirty="0"/>
              <a:t>(5);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11./3.;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834627" y="6248345"/>
            <a:ext cx="742511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3.6667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506035" y="4455826"/>
            <a:ext cx="5256584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'%';</a:t>
            </a:r>
          </a:p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"Korea/"</a:t>
            </a:r>
            <a:r>
              <a:rPr lang="ko-KR" altLang="en-US" sz="1200" dirty="0"/>
              <a:t>만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"Korea/" &lt;&lt; "Seoul/" &lt;&lt; "City" &lt;&lt;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834627" y="4832416"/>
            <a:ext cx="2137124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    Korea/Seoul/City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3185" y="3505391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70C0"/>
                </a:solidFill>
              </a:rPr>
              <a:t>너비설정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9297" y="526968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0070C0"/>
                </a:solidFill>
              </a:rPr>
              <a:t>빈칸채우기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1520" y="6058749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rgbClr val="0070C0"/>
                </a:solidFill>
              </a:rPr>
              <a:t>유효숫자자리수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501412" y="1317499"/>
            <a:ext cx="5836444" cy="2003785"/>
            <a:chOff x="577941" y="1380269"/>
            <a:chExt cx="5836444" cy="2003785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7941" y="1380269"/>
              <a:ext cx="5817394" cy="652463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7941" y="1988840"/>
              <a:ext cx="5836444" cy="61912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7941" y="2564904"/>
              <a:ext cx="5822156" cy="819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5001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11–6 width(), fill(), precision()</a:t>
            </a:r>
            <a:r>
              <a:rPr lang="ko-KR" altLang="en-US" dirty="0"/>
              <a:t>을 사용한 포맷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2619" y="1556792"/>
            <a:ext cx="5328592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"hello"</a:t>
            </a:r>
            <a:r>
              <a:rPr lang="ko-KR" altLang="en-US" sz="1200" dirty="0"/>
              <a:t>를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정수 </a:t>
            </a:r>
            <a:r>
              <a:rPr lang="en-US" altLang="ko-KR" sz="1200" dirty="0"/>
              <a:t>12</a:t>
            </a:r>
            <a:r>
              <a:rPr lang="ko-KR" altLang="en-US" sz="1200" dirty="0"/>
              <a:t>를 </a:t>
            </a:r>
            <a:r>
              <a:rPr lang="en-US" altLang="ko-KR" sz="1200" dirty="0"/>
              <a:t>5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12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'%';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"Korea/"</a:t>
            </a:r>
            <a:r>
              <a:rPr lang="ko-KR" altLang="en-US" sz="1200" dirty="0"/>
              <a:t>만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"Korea/" &lt;&lt; "Seoul/" &lt;&lt; "City" &lt;&lt;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cout.fill</a:t>
            </a:r>
            <a:r>
              <a:rPr lang="en-US" altLang="ko-KR" sz="1200" b="1" dirty="0"/>
              <a:t>('^'); </a:t>
            </a:r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cout.precision</a:t>
            </a:r>
            <a:r>
              <a:rPr lang="en-US" altLang="ko-KR" sz="1200" b="1" dirty="0"/>
              <a:t>(5);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11./3.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107284" y="4509120"/>
            <a:ext cx="2137124" cy="1754326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  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12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    Korea/Seoul/City</a:t>
            </a:r>
          </a:p>
          <a:p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^^^^^Hello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^^^12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%^^^^Korea/Seoul/City</a:t>
            </a:r>
          </a:p>
          <a:p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3.6667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334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4433718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err="1"/>
              <a:t>조작자</a:t>
            </a:r>
            <a:endParaRPr lang="en-US" altLang="ko-KR" dirty="0"/>
          </a:p>
          <a:p>
            <a:pPr lvl="1"/>
            <a:r>
              <a:rPr lang="en-US" altLang="ko-KR" dirty="0"/>
              <a:t>manipulator,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ko-KR" altLang="en-US" dirty="0" err="1"/>
              <a:t>조작자</a:t>
            </a:r>
            <a:r>
              <a:rPr lang="en-US" altLang="ko-KR" dirty="0"/>
              <a:t>(stream manipulator)</a:t>
            </a:r>
          </a:p>
          <a:p>
            <a:pPr lvl="1"/>
            <a:r>
              <a:rPr lang="ko-KR" altLang="en-US" dirty="0" err="1"/>
              <a:t>조작자는</a:t>
            </a:r>
            <a:r>
              <a:rPr lang="ko-KR" altLang="en-US" dirty="0"/>
              <a:t> 함수</a:t>
            </a:r>
            <a:endParaRPr lang="en-US" altLang="ko-KR" dirty="0"/>
          </a:p>
          <a:p>
            <a:pPr lvl="2"/>
            <a:r>
              <a:rPr lang="en-US" altLang="ko-KR" dirty="0"/>
              <a:t>C++ </a:t>
            </a:r>
            <a:r>
              <a:rPr lang="ko-KR" altLang="en-US" dirty="0"/>
              <a:t>표준 라이브러리에 구현된 </a:t>
            </a:r>
            <a:r>
              <a:rPr lang="ko-KR" altLang="en-US" dirty="0" err="1"/>
              <a:t>조작자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입출력 포맷 지정 목적</a:t>
            </a:r>
            <a:endParaRPr lang="en-US" altLang="ko-KR" dirty="0"/>
          </a:p>
          <a:p>
            <a:pPr lvl="2"/>
            <a:r>
              <a:rPr lang="ko-KR" altLang="en-US" dirty="0"/>
              <a:t>개발자 만의 </a:t>
            </a:r>
            <a:r>
              <a:rPr lang="ko-KR" altLang="en-US" dirty="0" err="1"/>
              <a:t>조작자</a:t>
            </a:r>
            <a:r>
              <a:rPr lang="ko-KR" altLang="en-US" dirty="0"/>
              <a:t> 작성 가능 </a:t>
            </a:r>
            <a:r>
              <a:rPr lang="en-US" altLang="ko-KR" dirty="0"/>
              <a:t>: </a:t>
            </a:r>
            <a:r>
              <a:rPr lang="ko-KR" altLang="en-US" dirty="0"/>
              <a:t>다양한 목적</a:t>
            </a:r>
            <a:endParaRPr lang="en-US" altLang="ko-KR" dirty="0"/>
          </a:p>
          <a:p>
            <a:pPr lvl="2"/>
            <a:r>
              <a:rPr lang="ko-KR" altLang="en-US" dirty="0"/>
              <a:t>매개 변수 없는 </a:t>
            </a:r>
            <a:r>
              <a:rPr lang="ko-KR" altLang="en-US" dirty="0" err="1"/>
              <a:t>조작자와</a:t>
            </a:r>
            <a:r>
              <a:rPr lang="ko-KR" altLang="en-US" dirty="0"/>
              <a:t> 매개 변수를 가진 </a:t>
            </a:r>
            <a:r>
              <a:rPr lang="ko-KR" altLang="en-US" dirty="0" err="1"/>
              <a:t>조작자로</a:t>
            </a:r>
            <a:r>
              <a:rPr lang="ko-KR" altLang="en-US" dirty="0"/>
              <a:t> 구분</a:t>
            </a:r>
            <a:endParaRPr lang="en-US" altLang="ko-KR" dirty="0"/>
          </a:p>
          <a:p>
            <a:pPr lvl="1"/>
            <a:r>
              <a:rPr lang="ko-KR" altLang="en-US" dirty="0" err="1"/>
              <a:t>조작자는</a:t>
            </a:r>
            <a:r>
              <a:rPr lang="ko-KR" altLang="en-US" dirty="0"/>
              <a:t> 항상 </a:t>
            </a:r>
            <a:r>
              <a:rPr lang="en-US" altLang="ko-KR" dirty="0"/>
              <a:t>&lt;&lt; </a:t>
            </a:r>
            <a:r>
              <a:rPr lang="ko-KR" altLang="en-US" dirty="0"/>
              <a:t>나 </a:t>
            </a:r>
            <a:r>
              <a:rPr lang="en-US" altLang="ko-KR" dirty="0"/>
              <a:t>&gt;&gt; </a:t>
            </a:r>
            <a:r>
              <a:rPr lang="ko-KR" altLang="en-US" dirty="0"/>
              <a:t>연산자와 함께 사용됨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매개 변수 있는 </a:t>
            </a:r>
            <a:r>
              <a:rPr lang="ko-KR" altLang="en-US" dirty="0" err="1"/>
              <a:t>조작자</a:t>
            </a:r>
            <a:endParaRPr lang="en-US" altLang="ko-KR" dirty="0"/>
          </a:p>
          <a:p>
            <a:pPr lvl="1"/>
            <a:r>
              <a:rPr lang="en-US" altLang="ko-KR" dirty="0"/>
              <a:t>#include </a:t>
            </a:r>
            <a:r>
              <a:rPr lang="en-US" altLang="ko-KR" b="1" dirty="0"/>
              <a:t>&lt;</a:t>
            </a:r>
            <a:r>
              <a:rPr lang="en-US" altLang="ko-KR" b="1" dirty="0" err="1"/>
              <a:t>iomanip</a:t>
            </a:r>
            <a:r>
              <a:rPr lang="en-US" altLang="ko-KR" b="1" dirty="0"/>
              <a:t>&gt; </a:t>
            </a:r>
            <a:r>
              <a:rPr lang="ko-KR" altLang="en-US" dirty="0"/>
              <a:t>필요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4005064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</a:t>
            </a:r>
            <a:r>
              <a:rPr lang="en-US" altLang="ko-KR" sz="1400" b="1" dirty="0"/>
              <a:t> hex </a:t>
            </a:r>
            <a:r>
              <a:rPr lang="en-US" altLang="ko-KR" sz="1400" dirty="0"/>
              <a:t>&lt;&lt; </a:t>
            </a:r>
            <a:r>
              <a:rPr lang="en-US" altLang="ko-KR" sz="1400" b="1" dirty="0" err="1"/>
              <a:t>showbase</a:t>
            </a:r>
            <a:r>
              <a:rPr lang="en-US" altLang="ko-KR" sz="1400" dirty="0"/>
              <a:t> &lt;&lt; 30 &lt;&lt; </a:t>
            </a:r>
            <a:r>
              <a:rPr lang="en-US" altLang="ko-KR" sz="1400" b="1" dirty="0" err="1"/>
              <a:t>endl</a:t>
            </a:r>
            <a:r>
              <a:rPr lang="en-US" altLang="ko-KR" sz="1400" dirty="0"/>
              <a:t>;</a:t>
            </a:r>
          </a:p>
          <a:p>
            <a:pPr fontAlgn="base" latinLnBrk="0"/>
            <a:r>
              <a:rPr lang="fr-FR" altLang="ko-KR" sz="1400" dirty="0"/>
              <a:t>cout &lt;&lt; </a:t>
            </a:r>
            <a:r>
              <a:rPr lang="fr-FR" altLang="ko-KR" sz="1400" b="1" dirty="0"/>
              <a:t>dec</a:t>
            </a:r>
            <a:r>
              <a:rPr lang="fr-FR" altLang="ko-KR" sz="1400" dirty="0"/>
              <a:t> &lt;&lt; </a:t>
            </a:r>
            <a:r>
              <a:rPr lang="fr-FR" altLang="ko-KR" sz="1400" b="1" dirty="0"/>
              <a:t>showpos</a:t>
            </a:r>
            <a:r>
              <a:rPr lang="fr-FR" altLang="ko-KR" sz="1400" dirty="0"/>
              <a:t> &lt;&lt; 100 &lt;&lt; </a:t>
            </a:r>
            <a:r>
              <a:rPr lang="fr-FR" altLang="ko-KR" sz="1400" b="1" dirty="0"/>
              <a:t>endl</a:t>
            </a:r>
            <a:r>
              <a:rPr lang="fr-FR" altLang="ko-KR" sz="1400" dirty="0"/>
              <a:t>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940152" y="4005064"/>
            <a:ext cx="1114408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0x1e</a:t>
            </a:r>
          </a:p>
          <a:p>
            <a:r>
              <a:rPr lang="en-US" altLang="ko-KR" sz="1400" dirty="0"/>
              <a:t>+100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259632" y="5588659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b="1" dirty="0" err="1"/>
              <a:t>setw</a:t>
            </a:r>
            <a:r>
              <a:rPr lang="en-US" altLang="ko-KR" sz="1400" b="1" dirty="0"/>
              <a:t>(10) </a:t>
            </a:r>
            <a:r>
              <a:rPr lang="en-US" altLang="ko-KR" sz="1400" dirty="0"/>
              <a:t>&lt;&lt; </a:t>
            </a:r>
            <a:r>
              <a:rPr lang="en-US" altLang="ko-KR" sz="1400" b="1" dirty="0" err="1"/>
              <a:t>setfill</a:t>
            </a:r>
            <a:r>
              <a:rPr lang="en-US" altLang="ko-KR" sz="1400" b="1" dirty="0"/>
              <a:t>('^') </a:t>
            </a:r>
            <a:r>
              <a:rPr lang="en-US" altLang="ko-KR" sz="1400" dirty="0"/>
              <a:t>&lt;&lt; "Hello"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940152" y="5588658"/>
            <a:ext cx="1258678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Courier New" pitchFamily="49" charset="0"/>
                <a:cs typeface="Courier New" pitchFamily="49" charset="0"/>
              </a:rPr>
              <a:t>^^^^^Hello</a:t>
            </a:r>
            <a:endParaRPr lang="ko-KR" altLang="en-US" sz="14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52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 idx="4294967295"/>
          </p:nvPr>
        </p:nvSpPr>
        <p:spPr>
          <a:xfrm>
            <a:off x="975465" y="44624"/>
            <a:ext cx="5525616" cy="752475"/>
          </a:xfrm>
        </p:spPr>
        <p:txBody>
          <a:bodyPr/>
          <a:lstStyle/>
          <a:p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033141" y="797099"/>
            <a:ext cx="6563286" cy="5711188"/>
            <a:chOff x="1033141" y="797099"/>
            <a:chExt cx="6563286" cy="5711188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3608" y="797099"/>
              <a:ext cx="6552819" cy="2181606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3141" y="2918505"/>
              <a:ext cx="6539484" cy="3589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2737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매개 변수를 가진 </a:t>
            </a:r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700808"/>
            <a:ext cx="6913334" cy="253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366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11–7 </a:t>
            </a:r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r>
              <a:rPr lang="ko-KR" altLang="en-US" dirty="0"/>
              <a:t>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1628800"/>
            <a:ext cx="568863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hex &lt;&lt; </a:t>
            </a:r>
            <a:r>
              <a:rPr lang="en-US" altLang="ko-KR" sz="1400" dirty="0" err="1"/>
              <a:t>showbase</a:t>
            </a:r>
            <a:r>
              <a:rPr lang="en-US" altLang="ko-KR" sz="1400" dirty="0"/>
              <a:t> &lt;&lt; 30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fr-FR" altLang="ko-KR" sz="1400" dirty="0"/>
              <a:t>	cout &lt;&lt; dec &lt;&lt; showpos &lt;&lt; 100 &lt;&lt; endl;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true &lt;&lt; ' ' &lt;&lt; false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b="1" dirty="0" err="1"/>
              <a:t>boolalpha</a:t>
            </a:r>
            <a:r>
              <a:rPr lang="en-US" altLang="ko-KR" sz="1400" dirty="0"/>
              <a:t> &lt;&lt; true &lt;&lt; ' ' &lt;&lt; false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  <a:endParaRPr lang="fr-FR" altLang="ko-KR" sz="1400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403647" y="3861048"/>
            <a:ext cx="5688633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+100</a:t>
            </a:r>
          </a:p>
          <a:p>
            <a:r>
              <a:rPr lang="en-US" altLang="ko-KR" sz="1200" dirty="0"/>
              <a:t>+1 +0</a:t>
            </a:r>
          </a:p>
          <a:p>
            <a:r>
              <a:rPr lang="en-US" altLang="ko-KR" sz="1200" dirty="0"/>
              <a:t>true false</a:t>
            </a:r>
            <a:endParaRPr lang="ko-KR" altLang="en-US" sz="12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2771800" y="4289130"/>
            <a:ext cx="3456384" cy="266277"/>
          </a:xfrm>
          <a:prstGeom prst="wedgeRoundRectCallout">
            <a:avLst>
              <a:gd name="adj1" fmla="val -68194"/>
              <a:gd name="adj2" fmla="val 4746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boolalpha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err="1">
                <a:solidFill>
                  <a:schemeClr val="tx1"/>
                </a:solidFill>
              </a:rPr>
              <a:t>조작자에</a:t>
            </a:r>
            <a:r>
              <a:rPr lang="ko-KR" altLang="en-US" sz="1000" dirty="0">
                <a:solidFill>
                  <a:schemeClr val="tx1"/>
                </a:solidFill>
              </a:rPr>
              <a:t> 의해</a:t>
            </a:r>
            <a:r>
              <a:rPr lang="en-US" altLang="ko-KR" sz="1000" dirty="0">
                <a:solidFill>
                  <a:schemeClr val="tx1"/>
                </a:solidFill>
              </a:rPr>
              <a:t>, “true”, “false” </a:t>
            </a:r>
            <a:r>
              <a:rPr lang="ko-KR" altLang="en-US" sz="1000" dirty="0">
                <a:solidFill>
                  <a:schemeClr val="tx1"/>
                </a:solidFill>
              </a:rPr>
              <a:t>문자열로 출력됨 </a:t>
            </a:r>
          </a:p>
        </p:txBody>
      </p:sp>
    </p:spTree>
    <p:extLst>
      <p:ext uri="{BB962C8B-B14F-4D97-AF65-F5344CB8AC3E}">
        <p14:creationId xmlns:p14="http://schemas.microsoft.com/office/powerpoint/2010/main" val="2874287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11–8 </a:t>
            </a:r>
            <a:r>
              <a:rPr lang="ko-KR" altLang="en-US" dirty="0"/>
              <a:t>매개 변수를 가진 </a:t>
            </a:r>
            <a:r>
              <a:rPr lang="ko-KR" altLang="en-US" dirty="0" err="1"/>
              <a:t>조작자</a:t>
            </a:r>
            <a:r>
              <a:rPr lang="ko-KR" altLang="en-US" dirty="0"/>
              <a:t> 사용 예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95536" y="1873134"/>
            <a:ext cx="5364088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#include &lt;</a:t>
            </a:r>
            <a:r>
              <a:rPr lang="en-US" altLang="ko-KR" sz="1200" b="1" dirty="0" err="1"/>
              <a:t>iomanip</a:t>
            </a:r>
            <a:r>
              <a:rPr lang="en-US" altLang="ko-KR" sz="1200" b="1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showbase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// </a:t>
            </a:r>
            <a:r>
              <a:rPr lang="ko-KR" altLang="en-US" sz="1200" dirty="0"/>
              <a:t>타이틀을 출력한다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(8) &lt;&lt; "Number";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"Octal";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"</a:t>
            </a:r>
            <a:r>
              <a:rPr lang="en-US" altLang="ko-KR" sz="1200" dirty="0" err="1"/>
              <a:t>Hexa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// </a:t>
            </a:r>
            <a:r>
              <a:rPr lang="ko-KR" altLang="en-US" sz="1200" dirty="0"/>
              <a:t>하나의 수를 십진수</a:t>
            </a:r>
            <a:r>
              <a:rPr lang="en-US" altLang="ko-KR" sz="1200" dirty="0"/>
              <a:t>, 8</a:t>
            </a:r>
            <a:r>
              <a:rPr lang="ko-KR" altLang="en-US" sz="1200" dirty="0"/>
              <a:t>진수</a:t>
            </a:r>
            <a:r>
              <a:rPr lang="en-US" altLang="ko-KR" sz="1200" dirty="0"/>
              <a:t>, 16</a:t>
            </a:r>
            <a:r>
              <a:rPr lang="ko-KR" altLang="en-US" sz="1200" dirty="0"/>
              <a:t>진수 형태로 한 줄에 출력한다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&lt;50;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+=5) 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(8)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('.') &lt;&lt; 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// 10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 ') &lt;&lt; </a:t>
            </a:r>
            <a:r>
              <a:rPr lang="en-US" altLang="ko-KR" sz="1200" dirty="0" err="1"/>
              <a:t>oct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// 8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 ') &lt;&lt; hex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16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6084168" y="3350462"/>
            <a:ext cx="2880917" cy="2123658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Number     Octal      </a:t>
            </a:r>
            <a:r>
              <a:rPr lang="en-US" altLang="ko-KR" sz="1200" dirty="0" err="1">
                <a:latin typeface="Courier New" pitchFamily="49" charset="0"/>
                <a:cs typeface="Courier New" pitchFamily="49" charset="0"/>
              </a:rPr>
              <a:t>Hexa</a:t>
            </a:r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.......0         0         0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.......5        05       0x5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......10       012       0xa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......15       017       0xf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......20       024      0x14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......25       031      0x19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......30       036      0x1e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......35       043      0x23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......40       050      0x28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......45       055      0x2d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8028384" y="5610995"/>
            <a:ext cx="800424" cy="266277"/>
          </a:xfrm>
          <a:prstGeom prst="wedgeRoundRectCallout">
            <a:avLst>
              <a:gd name="adj1" fmla="val 9231"/>
              <a:gd name="adj2" fmla="val -1321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showbase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7647392" y="5378240"/>
            <a:ext cx="434426" cy="323879"/>
          </a:xfrm>
          <a:custGeom>
            <a:avLst/>
            <a:gdLst>
              <a:gd name="connsiteX0" fmla="*/ 434426 w 434426"/>
              <a:gd name="connsiteY0" fmla="*/ 259224 h 323879"/>
              <a:gd name="connsiteX1" fmla="*/ 317 w 434426"/>
              <a:gd name="connsiteY1" fmla="*/ 606 h 323879"/>
              <a:gd name="connsiteX2" fmla="*/ 379008 w 434426"/>
              <a:gd name="connsiteY2" fmla="*/ 323879 h 32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4426" h="323879">
                <a:moveTo>
                  <a:pt x="434426" y="259224"/>
                </a:moveTo>
                <a:cubicBezTo>
                  <a:pt x="221989" y="124527"/>
                  <a:pt x="9553" y="-10170"/>
                  <a:pt x="317" y="606"/>
                </a:cubicBezTo>
                <a:cubicBezTo>
                  <a:pt x="-8919" y="11382"/>
                  <a:pt x="185044" y="167630"/>
                  <a:pt x="379008" y="323879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5" name="오른쪽 중괄호 4"/>
          <p:cNvSpPr/>
          <p:nvPr/>
        </p:nvSpPr>
        <p:spPr>
          <a:xfrm rot="16200000">
            <a:off x="6408204" y="2766678"/>
            <a:ext cx="144015" cy="792088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028576" y="2633602"/>
            <a:ext cx="648072" cy="266277"/>
          </a:xfrm>
          <a:prstGeom prst="wedgeRoundRectCallout">
            <a:avLst>
              <a:gd name="adj1" fmla="val -4208"/>
              <a:gd name="adj2" fmla="val 1141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setw</a:t>
            </a:r>
            <a:r>
              <a:rPr lang="en-US" altLang="ko-KR" sz="1000" dirty="0">
                <a:solidFill>
                  <a:schemeClr val="tx1"/>
                </a:solidFill>
              </a:rPr>
              <a:t>(8)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오른쪽 중괄호 10"/>
          <p:cNvSpPr/>
          <p:nvPr/>
        </p:nvSpPr>
        <p:spPr>
          <a:xfrm rot="16200000">
            <a:off x="7308304" y="2730672"/>
            <a:ext cx="144016" cy="864097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rot="16200000">
            <a:off x="8244407" y="2730672"/>
            <a:ext cx="144016" cy="864097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352612" y="291650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endParaRPr lang="ko-KR" alt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6296" y="2908088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10</a:t>
            </a:r>
            <a:endParaRPr lang="ko-KR" alt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8134702" y="2899879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10</a:t>
            </a:r>
            <a:endParaRPr lang="ko-KR" altLang="en-US" sz="1000" dirty="0"/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6008860" y="5568980"/>
            <a:ext cx="648072" cy="266277"/>
          </a:xfrm>
          <a:prstGeom prst="wedgeRoundRectCallout">
            <a:avLst>
              <a:gd name="adj1" fmla="val 5768"/>
              <a:gd name="adj2" fmla="val -121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setfill</a:t>
            </a:r>
            <a:r>
              <a:rPr lang="en-US" altLang="ko-KR" sz="1000" dirty="0">
                <a:solidFill>
                  <a:schemeClr val="tx1"/>
                </a:solidFill>
              </a:rPr>
              <a:t>(‘.’)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1567" y="1350301"/>
            <a:ext cx="5747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0</a:t>
            </a:r>
            <a:r>
              <a:rPr lang="ko-KR" altLang="en-US" dirty="0"/>
              <a:t>에서 </a:t>
            </a:r>
            <a:r>
              <a:rPr lang="en-US" altLang="ko-KR" dirty="0"/>
              <a:t>50</a:t>
            </a:r>
            <a:r>
              <a:rPr lang="ko-KR" altLang="en-US" dirty="0"/>
              <a:t>까지 </a:t>
            </a:r>
            <a:r>
              <a:rPr lang="en-US" altLang="ko-KR" dirty="0"/>
              <a:t>5</a:t>
            </a:r>
            <a:r>
              <a:rPr lang="ko-KR" altLang="en-US" dirty="0"/>
              <a:t>의 배수를 </a:t>
            </a:r>
            <a:r>
              <a:rPr lang="en-US" altLang="ko-KR" dirty="0"/>
              <a:t>10</a:t>
            </a:r>
            <a:r>
              <a:rPr lang="ko-KR" altLang="en-US" dirty="0"/>
              <a:t>진수</a:t>
            </a:r>
            <a:r>
              <a:rPr lang="en-US" altLang="ko-KR" dirty="0"/>
              <a:t>, 8</a:t>
            </a:r>
            <a:r>
              <a:rPr lang="ko-KR" altLang="en-US" dirty="0"/>
              <a:t>진수</a:t>
            </a:r>
            <a:r>
              <a:rPr lang="en-US" altLang="ko-KR" dirty="0"/>
              <a:t>, 16</a:t>
            </a:r>
            <a:r>
              <a:rPr lang="ko-KR" altLang="en-US" dirty="0"/>
              <a:t>진수로 출력하라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22779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삽입 연산자</a:t>
            </a:r>
            <a:r>
              <a:rPr lang="en-US" altLang="ko-KR" dirty="0"/>
              <a:t>(&lt;&lt;)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삽입 연산자</a:t>
            </a:r>
            <a:r>
              <a:rPr lang="en-US" altLang="ko-KR" dirty="0"/>
              <a:t>(&lt;&lt;)</a:t>
            </a:r>
          </a:p>
          <a:p>
            <a:pPr lvl="1"/>
            <a:r>
              <a:rPr lang="en-US" altLang="ko-KR" dirty="0"/>
              <a:t>insertion operator, </a:t>
            </a:r>
            <a:r>
              <a:rPr lang="ko-KR" altLang="en-US" dirty="0"/>
              <a:t>삽입자라고도 부름</a:t>
            </a:r>
            <a:endParaRPr lang="en-US" altLang="ko-KR" dirty="0"/>
          </a:p>
          <a:p>
            <a:pPr lvl="2"/>
            <a:r>
              <a:rPr lang="en-US" altLang="ko-KR" dirty="0"/>
              <a:t>&lt;&lt; </a:t>
            </a:r>
            <a:r>
              <a:rPr lang="ko-KR" altLang="en-US" dirty="0"/>
              <a:t>연산자는 </a:t>
            </a:r>
            <a:r>
              <a:rPr lang="en-US" altLang="ko-KR" dirty="0"/>
              <a:t>C++</a:t>
            </a:r>
            <a:r>
              <a:rPr lang="ko-KR" altLang="en-US" dirty="0"/>
              <a:t>의 기본 연산자 </a:t>
            </a:r>
            <a:r>
              <a:rPr lang="en-US" altLang="ko-KR" dirty="0"/>
              <a:t>: </a:t>
            </a:r>
            <a:r>
              <a:rPr lang="ko-KR" altLang="en-US" dirty="0"/>
              <a:t>정수 시프트 연산자</a:t>
            </a:r>
            <a:endParaRPr lang="en-US" altLang="ko-KR" dirty="0"/>
          </a:p>
          <a:p>
            <a:pPr lvl="1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클래스에 중복 작성되어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87624" y="2996952"/>
            <a:ext cx="6264696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 : virtual public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..........</a:t>
            </a:r>
          </a:p>
          <a:p>
            <a:pPr defTabSz="180000" fontAlgn="base" latinLnBrk="0"/>
            <a:r>
              <a:rPr lang="en-US" altLang="ko-KR" sz="1400" dirty="0"/>
              <a:t>public 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n); // </a:t>
            </a:r>
            <a:r>
              <a:rPr lang="ko-KR" altLang="en-US" sz="1400" dirty="0"/>
              <a:t>정수를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 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(char c); // </a:t>
            </a:r>
            <a:r>
              <a:rPr lang="ko-KR" altLang="en-US" sz="1400" dirty="0"/>
              <a:t>문자를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</a:t>
            </a:r>
            <a:r>
              <a:rPr lang="en-US" altLang="ko-KR" sz="1400" dirty="0" err="1"/>
              <a:t>const</a:t>
            </a:r>
            <a:r>
              <a:rPr lang="en-US" altLang="ko-KR" sz="1400" dirty="0"/>
              <a:t> char* s); // </a:t>
            </a:r>
            <a:r>
              <a:rPr lang="ko-KR" altLang="en-US" sz="1400" dirty="0"/>
              <a:t>문자열을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475424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60648"/>
            <a:ext cx="6871403" cy="62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07504" y="260648"/>
            <a:ext cx="1944216" cy="1347837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삽입 연산자의 실행 과정</a:t>
            </a:r>
          </a:p>
        </p:txBody>
      </p:sp>
    </p:spTree>
    <p:extLst>
      <p:ext uri="{BB962C8B-B14F-4D97-AF65-F5344CB8AC3E}">
        <p14:creationId xmlns:p14="http://schemas.microsoft.com/office/powerpoint/2010/main" val="4017201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삽입 연산자 만들기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개발자가 작성한 클래스의 객체를 </a:t>
            </a:r>
            <a:r>
              <a:rPr lang="en-US" altLang="ko-KR" dirty="0"/>
              <a:t>&lt;&lt; </a:t>
            </a:r>
            <a:r>
              <a:rPr lang="ko-KR" altLang="en-US" dirty="0"/>
              <a:t>연산자로 출력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19672" y="2863969"/>
            <a:ext cx="52565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b="1" dirty="0"/>
              <a:t>class Point </a:t>
            </a:r>
            <a:r>
              <a:rPr lang="en-US" altLang="ko-KR" sz="1600" dirty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x, y;</a:t>
            </a:r>
          </a:p>
          <a:p>
            <a:pPr defTabSz="180000" fontAlgn="base" latinLnBrk="0"/>
            <a:r>
              <a:rPr lang="en-US" altLang="ko-KR" sz="1600" dirty="0"/>
              <a:t>public:	</a:t>
            </a:r>
          </a:p>
          <a:p>
            <a:pPr defTabSz="180000" fontAlgn="base" latinLnBrk="0"/>
            <a:r>
              <a:rPr lang="en-US" altLang="ko-KR" sz="1600" dirty="0"/>
              <a:t>	Point(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x=0,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y=0) { this-&gt;x = x; this-&gt;y = y; }</a:t>
            </a:r>
          </a:p>
          <a:p>
            <a:pPr defTabSz="180000" fontAlgn="base" latinLnBrk="0"/>
            <a:r>
              <a:rPr lang="en-US" altLang="ko-KR" sz="1600" dirty="0"/>
              <a:t>};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19672" y="4428401"/>
            <a:ext cx="525658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Point p(3,4);</a:t>
            </a:r>
          </a:p>
          <a:p>
            <a:pPr fontAlgn="base" latinLnBrk="0"/>
            <a:r>
              <a:rPr lang="en-US" altLang="ko-KR" sz="1600" b="1" dirty="0" err="1"/>
              <a:t>cout</a:t>
            </a:r>
            <a:r>
              <a:rPr lang="en-US" altLang="ko-KR" sz="1600" b="1" dirty="0"/>
              <a:t> &lt;&lt; p; 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1547664" y="2093284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클래스에 대해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cout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&lt;&lt; p;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가 가능하도록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&lt;&lt;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연산자를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619672" y="5229200"/>
            <a:ext cx="5256584" cy="33855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+mj-lt"/>
                <a:cs typeface="Courier New" pitchFamily="49" charset="0"/>
              </a:rPr>
              <a:t>(3,4)</a:t>
            </a:r>
          </a:p>
        </p:txBody>
      </p:sp>
    </p:spTree>
    <p:extLst>
      <p:ext uri="{BB962C8B-B14F-4D97-AF65-F5344CB8AC3E}">
        <p14:creationId xmlns:p14="http://schemas.microsoft.com/office/powerpoint/2010/main" val="1227272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입출력 </a:t>
            </a:r>
            <a:r>
              <a:rPr lang="ko-KR" altLang="en-US" dirty="0" err="1"/>
              <a:t>스트림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700808"/>
            <a:ext cx="8792499" cy="349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42888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990600" y="228600"/>
            <a:ext cx="8153400" cy="67945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cout</a:t>
            </a:r>
            <a:r>
              <a:rPr lang="en-US" altLang="ko-KR" dirty="0"/>
              <a:t> &lt;&lt; p;</a:t>
            </a:r>
            <a:r>
              <a:rPr lang="ko-KR" altLang="en-US" dirty="0"/>
              <a:t>를 위한 </a:t>
            </a:r>
            <a:r>
              <a:rPr lang="en-US" altLang="ko-KR" dirty="0"/>
              <a:t>&lt;&lt; </a:t>
            </a:r>
            <a:r>
              <a:rPr lang="ko-KR" altLang="en-US" dirty="0"/>
              <a:t>연산자 만들기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9" y="1174072"/>
            <a:ext cx="7999437" cy="5135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65148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11-9 Point </a:t>
            </a:r>
            <a:r>
              <a:rPr lang="ko-KR" altLang="en-US" dirty="0"/>
              <a:t>객체를 </a:t>
            </a:r>
            <a:r>
              <a:rPr lang="ko-KR" altLang="en-US" dirty="0" err="1"/>
              <a:t>스트림에</a:t>
            </a:r>
            <a:r>
              <a:rPr lang="ko-KR" altLang="en-US" dirty="0"/>
              <a:t> 출력하는 </a:t>
            </a:r>
            <a:r>
              <a:rPr lang="en-US" altLang="ko-KR" dirty="0"/>
              <a:t>&lt;&lt; </a:t>
            </a:r>
            <a:r>
              <a:rPr lang="ko-KR" altLang="en-US" dirty="0"/>
              <a:t>연산자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99592" y="1350767"/>
            <a:ext cx="5544616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 // </a:t>
            </a:r>
            <a:r>
              <a:rPr lang="ko-KR" altLang="en-US" sz="1200" dirty="0"/>
              <a:t>한 점을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private </a:t>
            </a:r>
            <a:r>
              <a:rPr lang="ko-KR" altLang="en-US" sz="1200" dirty="0"/>
              <a:t>멤버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x=0,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y=0) {</a:t>
            </a:r>
          </a:p>
          <a:p>
            <a:pPr defTabSz="180000"/>
            <a:r>
              <a:rPr lang="en-US" altLang="ko-KR" sz="1200" dirty="0"/>
              <a:t>		this-&gt;x = x; </a:t>
            </a:r>
          </a:p>
          <a:p>
            <a:pPr defTabSz="180000"/>
            <a:r>
              <a:rPr lang="en-US" altLang="ko-KR" sz="1200" dirty="0"/>
              <a:t>		this-&gt;y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friend 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Point a);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Point a)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stream &lt;&lt; "(" &lt;&lt;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 &lt;&lt; ")";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Point p(3,4);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p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Point </a:t>
            </a:r>
            <a:r>
              <a:rPr lang="ko-KR" altLang="en-US" sz="1200" dirty="0"/>
              <a:t>객체 화면 출력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Point q(1,100), r(2,200);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q &lt;&lt; r 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Point </a:t>
            </a:r>
            <a:r>
              <a:rPr lang="ko-KR" altLang="en-US" sz="1200" dirty="0"/>
              <a:t>객체들 연속하여 화면 출력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24128" y="3501008"/>
            <a:ext cx="2334479" cy="538269"/>
          </a:xfrm>
          <a:prstGeom prst="wedgeRoundRectCallout">
            <a:avLst>
              <a:gd name="adj1" fmla="val -89984"/>
              <a:gd name="adj2" fmla="val 520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private </a:t>
            </a:r>
            <a:r>
              <a:rPr lang="ko-KR" altLang="en-US" sz="1000" dirty="0">
                <a:solidFill>
                  <a:schemeClr val="tx1"/>
                </a:solidFill>
              </a:rPr>
              <a:t>필드 </a:t>
            </a:r>
            <a:r>
              <a:rPr lang="en-US" altLang="ko-KR" sz="1000" dirty="0">
                <a:solidFill>
                  <a:schemeClr val="tx1"/>
                </a:solidFill>
              </a:rPr>
              <a:t>x, y</a:t>
            </a:r>
            <a:r>
              <a:rPr lang="ko-KR" altLang="en-US" sz="1000" dirty="0">
                <a:solidFill>
                  <a:schemeClr val="tx1"/>
                </a:solidFill>
              </a:rPr>
              <a:t>를 접근하기 위해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 함수를 </a:t>
            </a:r>
            <a:r>
              <a:rPr lang="en-US" altLang="ko-KR" sz="1000" dirty="0">
                <a:solidFill>
                  <a:schemeClr val="tx1"/>
                </a:solidFill>
              </a:rPr>
              <a:t>Point </a:t>
            </a:r>
            <a:r>
              <a:rPr lang="ko-KR" altLang="en-US" sz="1000" dirty="0">
                <a:solidFill>
                  <a:schemeClr val="tx1"/>
                </a:solidFill>
              </a:rPr>
              <a:t>클래스에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friend</a:t>
            </a:r>
            <a:r>
              <a:rPr lang="ko-KR" altLang="en-US" sz="1000" dirty="0">
                <a:solidFill>
                  <a:schemeClr val="tx1"/>
                </a:solidFill>
              </a:rPr>
              <a:t>로 선언함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622738" y="5967415"/>
            <a:ext cx="1117614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+mj-lt"/>
                <a:cs typeface="Courier New" pitchFamily="49" charset="0"/>
              </a:rPr>
              <a:t>(3,4)</a:t>
            </a:r>
          </a:p>
          <a:p>
            <a:r>
              <a:rPr lang="en-US" altLang="ko-KR" sz="1200" dirty="0">
                <a:latin typeface="+mj-lt"/>
                <a:cs typeface="Courier New" pitchFamily="49" charset="0"/>
              </a:rPr>
              <a:t>(1,100)(2,200)</a:t>
            </a:r>
            <a:endParaRPr lang="ko-KR" altLang="en-US" sz="1200" dirty="0">
              <a:latin typeface="+mj-lt"/>
              <a:cs typeface="Courier New" pitchFamily="49" charset="0"/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4893719" y="3401925"/>
            <a:ext cx="838214" cy="314942"/>
          </a:xfrm>
          <a:custGeom>
            <a:avLst/>
            <a:gdLst>
              <a:gd name="connsiteX0" fmla="*/ 821281 w 838214"/>
              <a:gd name="connsiteY0" fmla="*/ 314942 h 314942"/>
              <a:gd name="connsiteX1" fmla="*/ 14 w 838214"/>
              <a:gd name="connsiteY1" fmla="*/ 1675 h 314942"/>
              <a:gd name="connsiteX2" fmla="*/ 838214 w 838214"/>
              <a:gd name="connsiteY2" fmla="*/ 213342 h 31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14" h="314942">
                <a:moveTo>
                  <a:pt x="821281" y="314942"/>
                </a:moveTo>
                <a:cubicBezTo>
                  <a:pt x="409236" y="166775"/>
                  <a:pt x="-2808" y="18608"/>
                  <a:pt x="14" y="1675"/>
                </a:cubicBezTo>
                <a:cubicBezTo>
                  <a:pt x="2836" y="-15258"/>
                  <a:pt x="420525" y="99042"/>
                  <a:pt x="838214" y="213342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74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79512" y="228600"/>
            <a:ext cx="8964488" cy="67945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11–10 Book </a:t>
            </a:r>
            <a:r>
              <a:rPr lang="ko-KR" altLang="en-US" dirty="0"/>
              <a:t>클래스를 만들고 </a:t>
            </a:r>
            <a:r>
              <a:rPr lang="en-US" altLang="ko-KR" dirty="0"/>
              <a:t>Book </a:t>
            </a:r>
            <a:r>
              <a:rPr lang="ko-KR" altLang="en-US" dirty="0"/>
              <a:t>객체를 </a:t>
            </a:r>
            <a:r>
              <a:rPr lang="ko-KR" altLang="en-US" dirty="0" err="1"/>
              <a:t>스트림에</a:t>
            </a:r>
            <a:r>
              <a:rPr lang="ko-KR" altLang="en-US" dirty="0"/>
              <a:t> 출력하는 </a:t>
            </a:r>
            <a:r>
              <a:rPr lang="en-US" altLang="ko-KR" dirty="0"/>
              <a:t>&lt;&lt; </a:t>
            </a:r>
            <a:r>
              <a:rPr lang="ko-KR" altLang="en-US" dirty="0"/>
              <a:t>연산자 작성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195736" y="1124744"/>
            <a:ext cx="5832648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#include &lt;string&gt;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Book </a:t>
            </a:r>
            <a:r>
              <a:rPr lang="en-US" altLang="ko-KR" sz="1200" dirty="0"/>
              <a:t>{ // </a:t>
            </a:r>
            <a:r>
              <a:rPr lang="ko-KR" altLang="en-US" sz="1200" dirty="0"/>
              <a:t>책을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string title; </a:t>
            </a:r>
          </a:p>
          <a:p>
            <a:pPr defTabSz="180000"/>
            <a:r>
              <a:rPr lang="en-US" altLang="ko-KR" sz="1200" dirty="0"/>
              <a:t>	string press;</a:t>
            </a:r>
          </a:p>
          <a:p>
            <a:pPr defTabSz="180000"/>
            <a:r>
              <a:rPr lang="en-US" altLang="ko-KR" sz="1200" dirty="0"/>
              <a:t>	string author; 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Book(string title="", string press="", string author="") {</a:t>
            </a:r>
          </a:p>
          <a:p>
            <a:pPr defTabSz="180000"/>
            <a:r>
              <a:rPr lang="en-US" altLang="ko-KR" sz="1200" dirty="0"/>
              <a:t>		this-&gt;title = title;</a:t>
            </a:r>
          </a:p>
          <a:p>
            <a:pPr defTabSz="180000"/>
            <a:r>
              <a:rPr lang="en-US" altLang="ko-KR" sz="1200" dirty="0"/>
              <a:t>		this-&gt;press = press;</a:t>
            </a:r>
          </a:p>
          <a:p>
            <a:pPr defTabSz="180000"/>
            <a:r>
              <a:rPr lang="en-US" altLang="ko-KR" sz="1200" dirty="0"/>
              <a:t>		this-&gt;author = author;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friend 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Book b); </a:t>
            </a:r>
            <a:r>
              <a:rPr lang="en-US" altLang="ko-KR" sz="1200" dirty="0"/>
              <a:t>// friend </a:t>
            </a:r>
            <a:r>
              <a:rPr lang="ko-KR" altLang="en-US" sz="1200" dirty="0"/>
              <a:t>선언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Book b)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stream &lt;&lt; </a:t>
            </a:r>
            <a:r>
              <a:rPr lang="en-US" altLang="ko-KR" sz="1200" dirty="0" err="1"/>
              <a:t>b.title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b.press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b.author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Book book("</a:t>
            </a:r>
            <a:r>
              <a:rPr lang="ko-KR" altLang="en-US" sz="1200" dirty="0"/>
              <a:t>소유냐 존재냐</a:t>
            </a:r>
            <a:r>
              <a:rPr lang="en-US" altLang="ko-KR" sz="1200" dirty="0"/>
              <a:t>", "</a:t>
            </a:r>
            <a:r>
              <a:rPr lang="ko-KR" altLang="en-US" sz="1200" dirty="0"/>
              <a:t>한국출판사</a:t>
            </a:r>
            <a:r>
              <a:rPr lang="en-US" altLang="ko-KR" sz="1200" dirty="0"/>
              <a:t>", "</a:t>
            </a:r>
            <a:r>
              <a:rPr lang="ko-KR" altLang="en-US" sz="1200" dirty="0" err="1"/>
              <a:t>에리히프롬</a:t>
            </a:r>
            <a:r>
              <a:rPr lang="en-US" altLang="ko-KR" sz="1200" dirty="0"/>
              <a:t>"); // Book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book; </a:t>
            </a:r>
            <a:r>
              <a:rPr lang="en-US" altLang="ko-KR" sz="1200" dirty="0"/>
              <a:t>// Book </a:t>
            </a:r>
            <a:r>
              <a:rPr lang="ko-KR" altLang="en-US" sz="1200" dirty="0"/>
              <a:t>객체</a:t>
            </a:r>
            <a:r>
              <a:rPr lang="en-US" altLang="ko-KR" sz="1200" dirty="0"/>
              <a:t> book </a:t>
            </a:r>
            <a:r>
              <a:rPr lang="ko-KR" altLang="en-US" sz="1200" dirty="0"/>
              <a:t>화면 출력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2195736" y="6310522"/>
            <a:ext cx="5832648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+mj-lt"/>
              </a:rPr>
              <a:t>소유냐 존재냐</a:t>
            </a:r>
            <a:r>
              <a:rPr lang="en-US" altLang="ko-KR" sz="1200" dirty="0">
                <a:latin typeface="+mj-lt"/>
              </a:rPr>
              <a:t>,</a:t>
            </a:r>
            <a:r>
              <a:rPr lang="ko-KR" altLang="en-US" sz="1200" dirty="0">
                <a:latin typeface="+mj-lt"/>
              </a:rPr>
              <a:t>한국출판사</a:t>
            </a:r>
            <a:r>
              <a:rPr lang="en-US" altLang="ko-KR" sz="1200" dirty="0">
                <a:latin typeface="+mj-lt"/>
              </a:rPr>
              <a:t>,</a:t>
            </a:r>
            <a:r>
              <a:rPr lang="ko-KR" altLang="en-US" sz="1200" dirty="0" err="1">
                <a:latin typeface="+mj-lt"/>
              </a:rPr>
              <a:t>에리히프롬</a:t>
            </a:r>
            <a:endParaRPr lang="ko-KR" alt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8948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추출 연산자</a:t>
            </a:r>
            <a:r>
              <a:rPr lang="en-US" altLang="ko-KR" dirty="0"/>
              <a:t>(&gt;&gt;)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추출 연산자</a:t>
            </a:r>
            <a:r>
              <a:rPr lang="en-US" altLang="ko-KR" dirty="0"/>
              <a:t>(&gt;&gt;)</a:t>
            </a:r>
          </a:p>
          <a:p>
            <a:pPr lvl="1"/>
            <a:r>
              <a:rPr lang="en-US" altLang="ko-KR" dirty="0"/>
              <a:t>extraction operator</a:t>
            </a:r>
          </a:p>
          <a:p>
            <a:pPr lvl="2"/>
            <a:r>
              <a:rPr lang="en-US" altLang="ko-KR" dirty="0"/>
              <a:t>&gt;&gt; </a:t>
            </a:r>
            <a:r>
              <a:rPr lang="ko-KR" altLang="en-US" dirty="0"/>
              <a:t>연산자는 </a:t>
            </a:r>
            <a:r>
              <a:rPr lang="en-US" altLang="ko-KR" dirty="0"/>
              <a:t>C++</a:t>
            </a:r>
            <a:r>
              <a:rPr lang="ko-KR" altLang="en-US" dirty="0"/>
              <a:t>의 기본 연산자 </a:t>
            </a:r>
            <a:r>
              <a:rPr lang="en-US" altLang="ko-KR" dirty="0"/>
              <a:t>: </a:t>
            </a:r>
            <a:r>
              <a:rPr lang="ko-KR" altLang="en-US" dirty="0"/>
              <a:t>정수 시프트 연산자</a:t>
            </a:r>
            <a:endParaRPr lang="en-US" altLang="ko-KR" dirty="0"/>
          </a:p>
          <a:p>
            <a:pPr lvl="1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클래스에 중복 작성되어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추출 연산자의 실행 과정</a:t>
            </a:r>
            <a:endParaRPr lang="en-US" altLang="ko-KR" dirty="0"/>
          </a:p>
          <a:p>
            <a:pPr lvl="2"/>
            <a:r>
              <a:rPr lang="ko-KR" altLang="en-US" dirty="0"/>
              <a:t>삽입 연산자의 실행 과정과 유사하므로 생략</a:t>
            </a:r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87624" y="2996952"/>
            <a:ext cx="6264696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  : virtual public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..........</a:t>
            </a:r>
          </a:p>
          <a:p>
            <a:pPr defTabSz="180000" fontAlgn="base" latinLnBrk="0"/>
            <a:r>
              <a:rPr lang="en-US" altLang="ko-KR" sz="1400" dirty="0"/>
              <a:t>public 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&amp; n); // </a:t>
            </a:r>
            <a:r>
              <a:rPr lang="ko-KR" altLang="en-US" sz="1400" dirty="0"/>
              <a:t>정수를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 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(char&amp; c); // </a:t>
            </a:r>
            <a:r>
              <a:rPr lang="ko-KR" altLang="en-US" sz="1400" dirty="0"/>
              <a:t>문자를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</a:t>
            </a:r>
            <a:r>
              <a:rPr lang="en-US" altLang="ko-KR" sz="1400" dirty="0" err="1"/>
              <a:t>const</a:t>
            </a:r>
            <a:r>
              <a:rPr lang="en-US" altLang="ko-KR" sz="1400" dirty="0"/>
              <a:t> char* s); // </a:t>
            </a:r>
            <a:r>
              <a:rPr lang="ko-KR" altLang="en-US" sz="1400" dirty="0"/>
              <a:t>문자열을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715699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추출 연산자 만들기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개발자가 작성한 클래스의 객체에 </a:t>
            </a:r>
            <a:r>
              <a:rPr lang="en-US" altLang="ko-KR" dirty="0"/>
              <a:t>&gt;&gt; </a:t>
            </a:r>
            <a:r>
              <a:rPr lang="ko-KR" altLang="en-US" dirty="0"/>
              <a:t>연산자로 입력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19672" y="2863969"/>
            <a:ext cx="52565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b="1" dirty="0"/>
              <a:t>class Point </a:t>
            </a:r>
            <a:r>
              <a:rPr lang="en-US" altLang="ko-KR" sz="1600" dirty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x, y;</a:t>
            </a:r>
          </a:p>
          <a:p>
            <a:pPr defTabSz="180000" fontAlgn="base" latinLnBrk="0"/>
            <a:r>
              <a:rPr lang="en-US" altLang="ko-KR" sz="1600" dirty="0"/>
              <a:t>public:	</a:t>
            </a:r>
          </a:p>
          <a:p>
            <a:pPr defTabSz="180000" fontAlgn="base" latinLnBrk="0"/>
            <a:r>
              <a:rPr lang="en-US" altLang="ko-KR" sz="1600" dirty="0"/>
              <a:t>	Point(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x=0,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y=0) { this-&gt;x = x; this-&gt;y = y; }</a:t>
            </a:r>
          </a:p>
          <a:p>
            <a:pPr defTabSz="180000" fontAlgn="base" latinLnBrk="0"/>
            <a:r>
              <a:rPr lang="en-US" altLang="ko-KR" sz="1600" dirty="0"/>
              <a:t>};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19672" y="4428401"/>
            <a:ext cx="5256584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Point p;</a:t>
            </a:r>
          </a:p>
          <a:p>
            <a:pPr fontAlgn="base" latinLnBrk="0"/>
            <a:r>
              <a:rPr lang="en-US" altLang="ko-KR" sz="1600" b="1" dirty="0" err="1"/>
              <a:t>cin</a:t>
            </a:r>
            <a:r>
              <a:rPr lang="en-US" altLang="ko-KR" sz="1600" b="1" dirty="0"/>
              <a:t> &gt;&gt; p; </a:t>
            </a:r>
          </a:p>
          <a:p>
            <a:pPr fontAlgn="base" latinLnBrk="0"/>
            <a:r>
              <a:rPr lang="en-US" altLang="ko-KR" sz="1600" dirty="0" err="1"/>
              <a:t>cout</a:t>
            </a:r>
            <a:r>
              <a:rPr lang="en-US" altLang="ko-KR" sz="1600" dirty="0"/>
              <a:t> &lt;&lt; p;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1547664" y="2137792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클래스에 대해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cin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&gt;&gt; p;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가 가능하도록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&gt;&gt;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연산자를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619672" y="5301208"/>
            <a:ext cx="5256584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100</a:t>
            </a:r>
          </a:p>
          <a:p>
            <a:r>
              <a:rPr lang="en-US" altLang="ko-KR" sz="1200" dirty="0"/>
              <a:t>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200</a:t>
            </a:r>
          </a:p>
          <a:p>
            <a:r>
              <a:rPr lang="en-US" altLang="ko-KR" sz="1200" dirty="0"/>
              <a:t>(100,200)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3292257" y="5373216"/>
            <a:ext cx="1167240" cy="274359"/>
          </a:xfrm>
          <a:prstGeom prst="wedgeRoundRectCallout">
            <a:avLst>
              <a:gd name="adj1" fmla="val -96578"/>
              <a:gd name="adj2" fmla="val 198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cin</a:t>
            </a:r>
            <a:r>
              <a:rPr lang="en-US" altLang="ko-KR" sz="1000" dirty="0">
                <a:solidFill>
                  <a:schemeClr val="tx1"/>
                </a:solidFill>
              </a:rPr>
              <a:t> &gt;&gt;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483768" y="6021288"/>
            <a:ext cx="1167240" cy="274359"/>
          </a:xfrm>
          <a:prstGeom prst="wedgeRoundRectCallout">
            <a:avLst>
              <a:gd name="adj1" fmla="val -63777"/>
              <a:gd name="adj2" fmla="val -1091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cout</a:t>
            </a:r>
            <a:r>
              <a:rPr lang="en-US" altLang="ko-KR" sz="1000" dirty="0">
                <a:solidFill>
                  <a:schemeClr val="tx1"/>
                </a:solidFill>
              </a:rPr>
              <a:t> &lt;&lt;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12" name="오른쪽 중괄호 11"/>
          <p:cNvSpPr/>
          <p:nvPr/>
        </p:nvSpPr>
        <p:spPr>
          <a:xfrm>
            <a:off x="2644185" y="5381665"/>
            <a:ext cx="108012" cy="311791"/>
          </a:xfrm>
          <a:prstGeom prst="rightBrace">
            <a:avLst>
              <a:gd name="adj1" fmla="val 249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4229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990600" y="228600"/>
            <a:ext cx="8153400" cy="679450"/>
          </a:xfrm>
        </p:spPr>
        <p:txBody>
          <a:bodyPr/>
          <a:lstStyle/>
          <a:p>
            <a:r>
              <a:rPr lang="en-US" altLang="ko-KR" dirty="0" err="1"/>
              <a:t>cin</a:t>
            </a:r>
            <a:r>
              <a:rPr lang="en-US" altLang="ko-KR" dirty="0"/>
              <a:t> &gt;&gt; p;</a:t>
            </a:r>
            <a:r>
              <a:rPr lang="ko-KR" altLang="en-US" dirty="0"/>
              <a:t>를 위한 </a:t>
            </a:r>
            <a:r>
              <a:rPr lang="en-US" altLang="ko-KR" dirty="0"/>
              <a:t>&gt;&gt; </a:t>
            </a:r>
            <a:r>
              <a:rPr lang="ko-KR" altLang="en-US" dirty="0"/>
              <a:t>연산자 만들기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1031" y="1035093"/>
            <a:ext cx="1266693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cin</a:t>
            </a:r>
            <a:r>
              <a:rPr lang="en-US" altLang="ko-KR" sz="2000" dirty="0"/>
              <a:t> &gt;&gt; p;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7191" y="2322747"/>
            <a:ext cx="143981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cin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. &gt;&gt; ( p 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58851" y="1830304"/>
            <a:ext cx="4267515" cy="1323439"/>
          </a:xfrm>
          <a:prstGeom prst="rect">
            <a:avLst/>
          </a:prstGeom>
          <a:noFill/>
          <a:ln>
            <a:solidFill>
              <a:srgbClr val="94B6D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class 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: virtual public 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ios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{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....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&amp; operator &gt;&gt; (Point&amp; p);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...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30721" y="3884007"/>
            <a:ext cx="1838965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&gt;&gt; ( </a:t>
            </a:r>
            <a:r>
              <a:rPr lang="en-US" altLang="ko-KR" sz="2000" dirty="0" err="1"/>
              <a:t>cin</a:t>
            </a:r>
            <a:r>
              <a:rPr lang="en-US" altLang="ko-KR" sz="2000" dirty="0"/>
              <a:t> ,  p 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92718" y="5345921"/>
            <a:ext cx="6387518" cy="1323439"/>
          </a:xfrm>
          <a:prstGeom prst="rect">
            <a:avLst/>
          </a:prstGeom>
          <a:noFill/>
          <a:ln>
            <a:solidFill>
              <a:srgbClr val="94B6D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istream</a:t>
            </a:r>
            <a:r>
              <a:rPr lang="en-US" altLang="ko-KR" sz="2000" dirty="0"/>
              <a:t>&amp; </a:t>
            </a:r>
            <a:r>
              <a:rPr lang="en-US" altLang="ko-KR" sz="2000" b="1" dirty="0"/>
              <a:t>operator &gt;&gt;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istream</a:t>
            </a:r>
            <a:r>
              <a:rPr lang="en-US" altLang="ko-KR" sz="2000" dirty="0"/>
              <a:t>&amp; </a:t>
            </a:r>
            <a:r>
              <a:rPr lang="en-US" altLang="ko-KR" sz="2000" b="1" dirty="0"/>
              <a:t>stream</a:t>
            </a:r>
            <a:r>
              <a:rPr lang="en-US" altLang="ko-KR" sz="2000" dirty="0"/>
              <a:t>, Point&amp; </a:t>
            </a:r>
            <a:r>
              <a:rPr lang="en-US" altLang="ko-KR" sz="2000" b="1" dirty="0"/>
              <a:t>a</a:t>
            </a:r>
            <a:r>
              <a:rPr lang="en-US" altLang="ko-KR" sz="2000" dirty="0"/>
              <a:t>) {</a:t>
            </a:r>
          </a:p>
          <a:p>
            <a:pPr defTabSz="180000"/>
            <a:r>
              <a:rPr lang="en-US" altLang="ko-KR" sz="2000" dirty="0"/>
              <a:t>   ... // stream</a:t>
            </a:r>
            <a:r>
              <a:rPr lang="ko-KR" altLang="en-US" sz="2000" dirty="0"/>
              <a:t>으로부터 입력 받는 코드</a:t>
            </a:r>
            <a:endParaRPr lang="en-US" altLang="ko-KR" sz="2000" dirty="0"/>
          </a:p>
          <a:p>
            <a:pPr defTabSz="180000"/>
            <a:r>
              <a:rPr lang="en-US" altLang="ko-KR" sz="2000" dirty="0"/>
              <a:t>	return stream;</a:t>
            </a:r>
          </a:p>
          <a:p>
            <a:pPr defTabSz="180000"/>
            <a:r>
              <a:rPr lang="en-US" altLang="ko-KR" sz="2000" dirty="0"/>
              <a:t>}</a:t>
            </a:r>
          </a:p>
        </p:txBody>
      </p:sp>
      <p:sp>
        <p:nvSpPr>
          <p:cNvPr id="10" name="곱셈 기호 9"/>
          <p:cNvSpPr/>
          <p:nvPr/>
        </p:nvSpPr>
        <p:spPr>
          <a:xfrm>
            <a:off x="4193111" y="2250739"/>
            <a:ext cx="3737075" cy="551661"/>
          </a:xfrm>
          <a:prstGeom prst="mathMultiply">
            <a:avLst>
              <a:gd name="adj1" fmla="val 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5956784" y="1537156"/>
            <a:ext cx="1298963" cy="482930"/>
          </a:xfrm>
          <a:prstGeom prst="wedgeRoundRectCallout">
            <a:avLst>
              <a:gd name="adj1" fmla="val -26795"/>
              <a:gd name="adj2" fmla="val 1385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이런 연산자 함수는 </a:t>
            </a:r>
            <a:r>
              <a:rPr lang="en-US" altLang="ko-KR" sz="1000" dirty="0" err="1">
                <a:solidFill>
                  <a:schemeClr val="tx1"/>
                </a:solidFill>
              </a:rPr>
              <a:t>istream</a:t>
            </a:r>
            <a:r>
              <a:rPr lang="ko-KR" altLang="en-US" sz="1000" dirty="0">
                <a:solidFill>
                  <a:schemeClr val="tx1"/>
                </a:solidFill>
              </a:rPr>
              <a:t>에 존재하지 않음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24144" y="1778621"/>
            <a:ext cx="110158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컴파일러에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 의한 시도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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70237" y="4014982"/>
            <a:ext cx="110158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컴파일러에</a:t>
            </a:r>
            <a:endParaRPr lang="en-US" altLang="ko-KR" sz="1200" dirty="0"/>
          </a:p>
          <a:p>
            <a:r>
              <a:rPr lang="ko-KR" altLang="en-US" sz="1200" dirty="0"/>
              <a:t> 의한 시도</a:t>
            </a:r>
            <a:r>
              <a:rPr lang="ko-KR" altLang="en-US" sz="1200" dirty="0">
                <a:sym typeface="Wingdings"/>
              </a:rPr>
              <a:t></a:t>
            </a:r>
            <a:r>
              <a:rPr lang="ko-KR" altLang="en-US" sz="1200" dirty="0"/>
              <a:t> </a:t>
            </a:r>
            <a:endParaRPr lang="en-US" altLang="ko-KR" sz="1200" dirty="0"/>
          </a:p>
        </p:txBody>
      </p:sp>
      <p:sp>
        <p:nvSpPr>
          <p:cNvPr id="14" name="자유형 13"/>
          <p:cNvSpPr/>
          <p:nvPr/>
        </p:nvSpPr>
        <p:spPr>
          <a:xfrm>
            <a:off x="1321127" y="1404425"/>
            <a:ext cx="561257" cy="1087598"/>
          </a:xfrm>
          <a:custGeom>
            <a:avLst/>
            <a:gdLst>
              <a:gd name="connsiteX0" fmla="*/ 0 w 531845"/>
              <a:gd name="connsiteY0" fmla="*/ 0 h 531845"/>
              <a:gd name="connsiteX1" fmla="*/ 102637 w 531845"/>
              <a:gd name="connsiteY1" fmla="*/ 410547 h 531845"/>
              <a:gd name="connsiteX2" fmla="*/ 531845 w 531845"/>
              <a:gd name="connsiteY2" fmla="*/ 531845 h 53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845" h="531845">
                <a:moveTo>
                  <a:pt x="0" y="0"/>
                </a:moveTo>
                <a:cubicBezTo>
                  <a:pt x="6998" y="160953"/>
                  <a:pt x="13996" y="321906"/>
                  <a:pt x="102637" y="410547"/>
                </a:cubicBezTo>
                <a:cubicBezTo>
                  <a:pt x="191278" y="499188"/>
                  <a:pt x="531845" y="531845"/>
                  <a:pt x="531845" y="531845"/>
                </a:cubicBezTo>
              </a:path>
            </a:pathLst>
          </a:custGeom>
          <a:noFill/>
          <a:ln w="1270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1105103" y="1404424"/>
            <a:ext cx="2951482" cy="2679637"/>
          </a:xfrm>
          <a:custGeom>
            <a:avLst/>
            <a:gdLst>
              <a:gd name="connsiteX0" fmla="*/ 0 w 849085"/>
              <a:gd name="connsiteY0" fmla="*/ 0 h 2407298"/>
              <a:gd name="connsiteX1" fmla="*/ 195942 w 849085"/>
              <a:gd name="connsiteY1" fmla="*/ 1922106 h 2407298"/>
              <a:gd name="connsiteX2" fmla="*/ 849085 w 849085"/>
              <a:gd name="connsiteY2" fmla="*/ 2407298 h 2407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9085" h="2407298">
                <a:moveTo>
                  <a:pt x="0" y="0"/>
                </a:moveTo>
                <a:cubicBezTo>
                  <a:pt x="27214" y="760445"/>
                  <a:pt x="54428" y="1520890"/>
                  <a:pt x="195942" y="1922106"/>
                </a:cubicBezTo>
                <a:cubicBezTo>
                  <a:pt x="337456" y="2323322"/>
                  <a:pt x="849085" y="2407298"/>
                  <a:pt x="849085" y="2407298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281343" y="3745847"/>
            <a:ext cx="1058460" cy="538269"/>
          </a:xfrm>
          <a:prstGeom prst="wedgeRoundRectCallout">
            <a:avLst>
              <a:gd name="adj1" fmla="val -76994"/>
              <a:gd name="adj2" fmla="val 2128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아래의 외부 연산자함수를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필요로 함</a:t>
            </a:r>
          </a:p>
        </p:txBody>
      </p:sp>
      <p:sp>
        <p:nvSpPr>
          <p:cNvPr id="17" name="자유형 16"/>
          <p:cNvSpPr/>
          <p:nvPr/>
        </p:nvSpPr>
        <p:spPr>
          <a:xfrm>
            <a:off x="4950204" y="4212403"/>
            <a:ext cx="1771524" cy="1255778"/>
          </a:xfrm>
          <a:custGeom>
            <a:avLst/>
            <a:gdLst>
              <a:gd name="connsiteX0" fmla="*/ 0 w 1912776"/>
              <a:gd name="connsiteY0" fmla="*/ 0 h 811763"/>
              <a:gd name="connsiteX1" fmla="*/ 485192 w 1912776"/>
              <a:gd name="connsiteY1" fmla="*/ 251926 h 811763"/>
              <a:gd name="connsiteX2" fmla="*/ 1203649 w 1912776"/>
              <a:gd name="connsiteY2" fmla="*/ 466530 h 811763"/>
              <a:gd name="connsiteX3" fmla="*/ 1716833 w 1912776"/>
              <a:gd name="connsiteY3" fmla="*/ 634481 h 811763"/>
              <a:gd name="connsiteX4" fmla="*/ 1912776 w 1912776"/>
              <a:gd name="connsiteY4" fmla="*/ 811763 h 811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2776" h="811763">
                <a:moveTo>
                  <a:pt x="0" y="0"/>
                </a:moveTo>
                <a:cubicBezTo>
                  <a:pt x="142292" y="87085"/>
                  <a:pt x="284584" y="174171"/>
                  <a:pt x="485192" y="251926"/>
                </a:cubicBezTo>
                <a:cubicBezTo>
                  <a:pt x="685800" y="329681"/>
                  <a:pt x="998376" y="402771"/>
                  <a:pt x="1203649" y="466530"/>
                </a:cubicBezTo>
                <a:cubicBezTo>
                  <a:pt x="1408923" y="530289"/>
                  <a:pt x="1598645" y="576942"/>
                  <a:pt x="1716833" y="634481"/>
                </a:cubicBezTo>
                <a:cubicBezTo>
                  <a:pt x="1835021" y="692020"/>
                  <a:pt x="1873898" y="751891"/>
                  <a:pt x="1912776" y="811763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508104" y="4212403"/>
            <a:ext cx="2509768" cy="1255778"/>
          </a:xfrm>
          <a:custGeom>
            <a:avLst/>
            <a:gdLst>
              <a:gd name="connsiteX0" fmla="*/ 0 w 2724539"/>
              <a:gd name="connsiteY0" fmla="*/ 0 h 849086"/>
              <a:gd name="connsiteX1" fmla="*/ 1278294 w 2724539"/>
              <a:gd name="connsiteY1" fmla="*/ 242596 h 849086"/>
              <a:gd name="connsiteX2" fmla="*/ 2006082 w 2724539"/>
              <a:gd name="connsiteY2" fmla="*/ 438539 h 849086"/>
              <a:gd name="connsiteX3" fmla="*/ 2724539 w 2724539"/>
              <a:gd name="connsiteY3" fmla="*/ 849086 h 849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4539" h="849086">
                <a:moveTo>
                  <a:pt x="0" y="0"/>
                </a:moveTo>
                <a:cubicBezTo>
                  <a:pt x="471973" y="84753"/>
                  <a:pt x="943947" y="169506"/>
                  <a:pt x="1278294" y="242596"/>
                </a:cubicBezTo>
                <a:cubicBezTo>
                  <a:pt x="1612641" y="315686"/>
                  <a:pt x="1765041" y="337457"/>
                  <a:pt x="2006082" y="438539"/>
                </a:cubicBezTo>
                <a:cubicBezTo>
                  <a:pt x="2247123" y="539621"/>
                  <a:pt x="2604796" y="779107"/>
                  <a:pt x="2724539" y="849086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4336335" y="4212403"/>
            <a:ext cx="447870" cy="1255778"/>
          </a:xfrm>
          <a:custGeom>
            <a:avLst/>
            <a:gdLst>
              <a:gd name="connsiteX0" fmla="*/ 0 w 447870"/>
              <a:gd name="connsiteY0" fmla="*/ 0 h 821094"/>
              <a:gd name="connsiteX1" fmla="*/ 93306 w 447870"/>
              <a:gd name="connsiteY1" fmla="*/ 401216 h 821094"/>
              <a:gd name="connsiteX2" fmla="*/ 447870 w 447870"/>
              <a:gd name="connsiteY2" fmla="*/ 821094 h 82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7870" h="821094">
                <a:moveTo>
                  <a:pt x="0" y="0"/>
                </a:moveTo>
                <a:cubicBezTo>
                  <a:pt x="9330" y="132183"/>
                  <a:pt x="18661" y="264367"/>
                  <a:pt x="93306" y="401216"/>
                </a:cubicBezTo>
                <a:cubicBezTo>
                  <a:pt x="167951" y="538065"/>
                  <a:pt x="447870" y="821094"/>
                  <a:pt x="447870" y="821094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/>
          <p:cNvCxnSpPr>
            <a:stCxn id="6" idx="3"/>
          </p:cNvCxnSpPr>
          <p:nvPr/>
        </p:nvCxnSpPr>
        <p:spPr>
          <a:xfrm>
            <a:off x="3337009" y="2492024"/>
            <a:ext cx="1296486" cy="2382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2195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07504" y="228600"/>
            <a:ext cx="9036496" cy="67945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11-11 Point </a:t>
            </a:r>
            <a:r>
              <a:rPr lang="ko-KR" altLang="en-US" dirty="0"/>
              <a:t>객체를 입력 받는 </a:t>
            </a:r>
            <a:r>
              <a:rPr lang="en-US" altLang="ko-KR" dirty="0"/>
              <a:t>&gt;&gt; </a:t>
            </a:r>
            <a:r>
              <a:rPr lang="ko-KR" altLang="en-US" dirty="0"/>
              <a:t>연산자 작성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251520" y="908720"/>
            <a:ext cx="6696744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 // </a:t>
            </a:r>
            <a:r>
              <a:rPr lang="ko-KR" altLang="en-US" sz="1200" dirty="0"/>
              <a:t>한 점을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private </a:t>
            </a:r>
            <a:r>
              <a:rPr lang="ko-KR" altLang="en-US" sz="1200" dirty="0"/>
              <a:t>멤버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x=0,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y=0) {</a:t>
            </a:r>
          </a:p>
          <a:p>
            <a:pPr defTabSz="180000"/>
            <a:r>
              <a:rPr lang="en-US" altLang="ko-KR" sz="1200" dirty="0"/>
              <a:t>		this-&gt;x = x; </a:t>
            </a:r>
          </a:p>
          <a:p>
            <a:pPr defTabSz="180000"/>
            <a:r>
              <a:rPr lang="en-US" altLang="ko-KR" sz="1200" dirty="0"/>
              <a:t>		this-&gt;y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b="1" dirty="0"/>
              <a:t>	friend 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operator &gt;&gt; 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ins, Point &amp;a); // friend </a:t>
            </a:r>
            <a:r>
              <a:rPr lang="ko-KR" altLang="en-US" sz="1200" b="1" dirty="0"/>
              <a:t>선언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friend 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operator &lt;&lt; 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stream, Point a); // friend </a:t>
            </a:r>
            <a:r>
              <a:rPr lang="ko-KR" altLang="en-US" sz="1200" dirty="0"/>
              <a:t>선언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err="1"/>
              <a:t>istream</a:t>
            </a:r>
            <a:r>
              <a:rPr lang="en-US" altLang="ko-KR" sz="1200" b="1" dirty="0"/>
              <a:t>&amp; operator &gt;&gt; 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ins, Point &amp;a) </a:t>
            </a:r>
            <a:r>
              <a:rPr lang="en-US" altLang="ko-KR" sz="1200" dirty="0"/>
              <a:t>{ // &gt;&gt;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ins &gt;&gt;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ins &gt;&gt;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return ins;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</p:txBody>
      </p:sp>
      <p:sp>
        <p:nvSpPr>
          <p:cNvPr id="12" name="직사각형 11"/>
          <p:cNvSpPr/>
          <p:nvPr/>
        </p:nvSpPr>
        <p:spPr>
          <a:xfrm>
            <a:off x="3100327" y="3933056"/>
            <a:ext cx="5904656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operator &lt;&lt; 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stream, Point a) { 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stream &lt;&lt; "(" &lt;&lt;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 &lt;&lt; ")";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Point p;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cin</a:t>
            </a:r>
            <a:r>
              <a:rPr lang="en-US" altLang="ko-KR" sz="1200" b="1" dirty="0"/>
              <a:t> &gt;&gt; p;  </a:t>
            </a:r>
            <a:r>
              <a:rPr lang="en-US" altLang="ko-KR" sz="1200" dirty="0"/>
              <a:t>// &gt;&gt; </a:t>
            </a:r>
            <a:r>
              <a:rPr lang="ko-KR" altLang="en-US" sz="1200" dirty="0"/>
              <a:t>연산자 호출하여 </a:t>
            </a:r>
            <a:r>
              <a:rPr lang="en-US" altLang="ko-KR" sz="1200" dirty="0"/>
              <a:t>x </a:t>
            </a:r>
            <a:r>
              <a:rPr lang="ko-KR" altLang="en-US" sz="1200" dirty="0"/>
              <a:t>좌표와 </a:t>
            </a:r>
            <a:r>
              <a:rPr lang="en-US" altLang="ko-KR" sz="1200" dirty="0"/>
              <a:t>y </a:t>
            </a:r>
            <a:r>
              <a:rPr lang="ko-KR" altLang="en-US" sz="1200" dirty="0"/>
              <a:t>좌표를 키보드로 읽어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완성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p;  // &lt;&lt; </a:t>
            </a:r>
            <a:r>
              <a:rPr lang="ko-KR" altLang="en-US" sz="1200" dirty="0"/>
              <a:t>연산자 호출하여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출력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100327" y="5949280"/>
            <a:ext cx="5904656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100</a:t>
            </a:r>
          </a:p>
          <a:p>
            <a:r>
              <a:rPr lang="en-US" altLang="ko-KR" sz="1200" dirty="0"/>
              <a:t>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200</a:t>
            </a:r>
          </a:p>
          <a:p>
            <a:r>
              <a:rPr lang="en-US" altLang="ko-KR" sz="1200" dirty="0"/>
              <a:t>(100,200)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772912" y="6021288"/>
            <a:ext cx="1167240" cy="274359"/>
          </a:xfrm>
          <a:prstGeom prst="wedgeRoundRectCallout">
            <a:avLst>
              <a:gd name="adj1" fmla="val -96578"/>
              <a:gd name="adj2" fmla="val 198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cin</a:t>
            </a:r>
            <a:r>
              <a:rPr lang="en-US" altLang="ko-KR" sz="1000" dirty="0">
                <a:solidFill>
                  <a:schemeClr val="tx1"/>
                </a:solidFill>
              </a:rPr>
              <a:t> &gt;&gt;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685806" y="6341528"/>
            <a:ext cx="1167240" cy="274359"/>
          </a:xfrm>
          <a:prstGeom prst="wedgeRoundRectCallout">
            <a:avLst>
              <a:gd name="adj1" fmla="val 72562"/>
              <a:gd name="adj2" fmla="val -66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cout</a:t>
            </a:r>
            <a:r>
              <a:rPr lang="en-US" altLang="ko-KR" sz="1000" dirty="0">
                <a:solidFill>
                  <a:schemeClr val="tx1"/>
                </a:solidFill>
              </a:rPr>
              <a:t> &lt;&lt;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4124840" y="6029737"/>
            <a:ext cx="108012" cy="311791"/>
          </a:xfrm>
          <a:prstGeom prst="rightBrace">
            <a:avLst>
              <a:gd name="adj1" fmla="val 249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7613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32" y="908720"/>
            <a:ext cx="8817467" cy="5358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990600" y="228600"/>
            <a:ext cx="8153400" cy="679450"/>
          </a:xfrm>
        </p:spPr>
        <p:txBody>
          <a:bodyPr/>
          <a:lstStyle/>
          <a:p>
            <a:r>
              <a:rPr lang="ko-KR" altLang="en-US" dirty="0" err="1"/>
              <a:t>조작자</a:t>
            </a:r>
            <a:r>
              <a:rPr lang="ko-KR" altLang="en-US" dirty="0"/>
              <a:t> 실행 과정</a:t>
            </a:r>
          </a:p>
        </p:txBody>
      </p:sp>
    </p:spTree>
    <p:extLst>
      <p:ext uri="{BB962C8B-B14F-4D97-AF65-F5344CB8AC3E}">
        <p14:creationId xmlns:p14="http://schemas.microsoft.com/office/powerpoint/2010/main" val="14805777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함수 원형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매개 변수 없는 조작자의 경우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48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060848"/>
            <a:ext cx="69437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15486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11–12 </a:t>
            </a:r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87624" y="1502490"/>
            <a:ext cx="5688632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 err="1"/>
              <a:t>fivestar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"*****";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"----&gt;";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/>
              <a:t>beep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'\a'; // </a:t>
            </a:r>
            <a:r>
              <a:rPr lang="ko-KR" altLang="en-US" sz="1200" dirty="0"/>
              <a:t>시스템 </a:t>
            </a:r>
            <a:r>
              <a:rPr lang="en-US" altLang="ko-KR" sz="1200" dirty="0"/>
              <a:t>beep(</a:t>
            </a:r>
            <a:r>
              <a:rPr lang="ko-KR" altLang="en-US" sz="1200" dirty="0"/>
              <a:t>삑 소리</a:t>
            </a:r>
            <a:r>
              <a:rPr lang="en-US" altLang="ko-KR" sz="1200" dirty="0"/>
              <a:t>) </a:t>
            </a:r>
            <a:r>
              <a:rPr lang="ko-KR" altLang="en-US" sz="1200" dirty="0"/>
              <a:t>발생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벨이 울립니다</a:t>
            </a:r>
            <a:r>
              <a:rPr lang="en-US" altLang="ko-KR" sz="1200" dirty="0"/>
              <a:t>" &lt;&lt;</a:t>
            </a:r>
            <a:r>
              <a:rPr lang="en-US" altLang="ko-KR" sz="1200" b="1" dirty="0"/>
              <a:t> beep </a:t>
            </a:r>
            <a:r>
              <a:rPr lang="en-US" altLang="ko-KR" sz="1200" dirty="0"/>
              <a:t>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"C" &lt;&lt;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 &lt;&lt; "C++" &lt;&lt;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 &lt;&lt; "Java"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"Visual" &lt;&lt;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fivestar</a:t>
            </a:r>
            <a:r>
              <a:rPr lang="en-US" altLang="ko-KR" sz="1200" b="1" dirty="0"/>
              <a:t> </a:t>
            </a:r>
            <a:r>
              <a:rPr lang="en-US" altLang="ko-KR" sz="1200" dirty="0"/>
              <a:t>&lt;&lt; "C++"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	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187624" y="5518973"/>
            <a:ext cx="5688632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벨이 울립니다</a:t>
            </a:r>
          </a:p>
          <a:p>
            <a:r>
              <a:rPr lang="en-US" altLang="ko-KR" sz="1200" dirty="0"/>
              <a:t>C----&gt;C++----&gt;Java</a:t>
            </a:r>
          </a:p>
          <a:p>
            <a:r>
              <a:rPr lang="en-US" altLang="ko-KR" sz="1200" dirty="0"/>
              <a:t>Visual*****C++</a:t>
            </a:r>
            <a:endParaRPr lang="ko-KR" altLang="en-US" sz="12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2987825" y="5445224"/>
            <a:ext cx="936104" cy="236466"/>
          </a:xfrm>
          <a:prstGeom prst="wedgeRoundRectCallout">
            <a:avLst>
              <a:gd name="adj1" fmla="val -125953"/>
              <a:gd name="adj2" fmla="val 479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삑 소리 남</a:t>
            </a:r>
          </a:p>
        </p:txBody>
      </p:sp>
    </p:spTree>
    <p:extLst>
      <p:ext uri="{BB962C8B-B14F-4D97-AF65-F5344CB8AC3E}">
        <p14:creationId xmlns:p14="http://schemas.microsoft.com/office/powerpoint/2010/main" val="3854836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입출력 </a:t>
            </a:r>
            <a:r>
              <a:rPr lang="ko-KR" altLang="en-US" dirty="0" err="1"/>
              <a:t>스트림</a:t>
            </a:r>
            <a:r>
              <a:rPr lang="ko-KR" altLang="en-US" dirty="0"/>
              <a:t> 버퍼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입출력 </a:t>
            </a:r>
            <a:r>
              <a:rPr lang="ko-KR" altLang="en-US" dirty="0" err="1"/>
              <a:t>스트림은</a:t>
            </a:r>
            <a:r>
              <a:rPr lang="ko-KR" altLang="en-US" dirty="0"/>
              <a:t> 버퍼를 가짐</a:t>
            </a:r>
            <a:endParaRPr lang="en-US" altLang="ko-KR" dirty="0"/>
          </a:p>
          <a:p>
            <a:r>
              <a:rPr lang="ko-KR" altLang="en-US" dirty="0"/>
              <a:t>키 입력 </a:t>
            </a:r>
            <a:r>
              <a:rPr lang="ko-KR" altLang="en-US" dirty="0" err="1"/>
              <a:t>스트림의</a:t>
            </a:r>
            <a:r>
              <a:rPr lang="ko-KR" altLang="en-US" dirty="0"/>
              <a:t> 버퍼</a:t>
            </a:r>
            <a:endParaRPr lang="en-US" altLang="ko-KR" dirty="0"/>
          </a:p>
          <a:p>
            <a:pPr lvl="1"/>
            <a:r>
              <a:rPr lang="ko-KR" altLang="en-US" dirty="0"/>
              <a:t>목적</a:t>
            </a:r>
            <a:endParaRPr lang="en-US" altLang="ko-KR" dirty="0"/>
          </a:p>
          <a:p>
            <a:pPr lvl="2"/>
            <a:r>
              <a:rPr lang="ko-KR" altLang="en-US" dirty="0"/>
              <a:t>입력장치로부터 입력된 데이터를 프로그램으로 전달하기 전에 일시 저장</a:t>
            </a:r>
            <a:endParaRPr lang="en-US" altLang="ko-KR" dirty="0"/>
          </a:p>
          <a:p>
            <a:pPr lvl="2"/>
            <a:r>
              <a:rPr lang="ko-KR" altLang="en-US" dirty="0"/>
              <a:t>키 입력 도중 수정 가능</a:t>
            </a:r>
            <a:endParaRPr lang="en-US" altLang="ko-KR" dirty="0"/>
          </a:p>
          <a:p>
            <a:pPr lvl="3"/>
            <a:r>
              <a:rPr lang="en-US" altLang="ko-KR" dirty="0"/>
              <a:t>&lt;Backspace&gt; </a:t>
            </a:r>
            <a:r>
              <a:rPr lang="ko-KR" altLang="en-US" dirty="0"/>
              <a:t>키가 입력되면 이전에 입력된 키를 버퍼에서 지움</a:t>
            </a:r>
            <a:endParaRPr lang="en-US" altLang="ko-KR" dirty="0"/>
          </a:p>
          <a:p>
            <a:pPr lvl="1"/>
            <a:r>
              <a:rPr lang="en-US" altLang="ko-KR" dirty="0"/>
              <a:t>C++ </a:t>
            </a:r>
            <a:r>
              <a:rPr lang="ko-KR" altLang="en-US" dirty="0"/>
              <a:t>응용 프로그램은 사용자의 키 입력이 끝난 시점에서 읽음</a:t>
            </a:r>
            <a:endParaRPr lang="en-US" altLang="ko-KR" dirty="0"/>
          </a:p>
          <a:p>
            <a:pPr lvl="2"/>
            <a:r>
              <a:rPr lang="en-US" altLang="ko-KR" dirty="0"/>
              <a:t>&lt;Enter&gt; </a:t>
            </a:r>
            <a:r>
              <a:rPr lang="ko-KR" altLang="en-US" dirty="0"/>
              <a:t>키 </a:t>
            </a:r>
            <a:r>
              <a:rPr lang="en-US" altLang="ko-KR" dirty="0"/>
              <a:t>: </a:t>
            </a:r>
            <a:r>
              <a:rPr lang="ko-KR" altLang="en-US" dirty="0"/>
              <a:t>키 입력의 끝을 의미</a:t>
            </a:r>
            <a:endParaRPr lang="en-US" altLang="ko-KR" dirty="0"/>
          </a:p>
          <a:p>
            <a:pPr lvl="2"/>
            <a:r>
              <a:rPr lang="en-US" altLang="ko-KR" dirty="0"/>
              <a:t>&lt;Enter&gt; </a:t>
            </a:r>
            <a:r>
              <a:rPr lang="ko-KR" altLang="en-US" dirty="0"/>
              <a:t>키가 입력된 시점부터 키 입력 버퍼에서 프로그램이 읽기 시작</a:t>
            </a:r>
            <a:endParaRPr lang="en-US" altLang="ko-KR" dirty="0"/>
          </a:p>
          <a:p>
            <a:r>
              <a:rPr lang="ko-KR" altLang="en-US" dirty="0"/>
              <a:t>스크린 출력 </a:t>
            </a:r>
            <a:r>
              <a:rPr lang="ko-KR" altLang="en-US" dirty="0" err="1"/>
              <a:t>스트림</a:t>
            </a:r>
            <a:r>
              <a:rPr lang="ko-KR" altLang="en-US" dirty="0"/>
              <a:t> 버퍼</a:t>
            </a:r>
            <a:endParaRPr lang="en-US" altLang="ko-KR" dirty="0"/>
          </a:p>
          <a:p>
            <a:pPr lvl="1"/>
            <a:r>
              <a:rPr lang="ko-KR" altLang="en-US" dirty="0"/>
              <a:t>목적</a:t>
            </a:r>
            <a:endParaRPr lang="en-US" altLang="ko-KR" dirty="0"/>
          </a:p>
          <a:p>
            <a:pPr lvl="2"/>
            <a:r>
              <a:rPr lang="ko-KR" altLang="en-US" dirty="0"/>
              <a:t>프로그램에서 출력된 데이터를 출력 장치로 보내기 전에 일시 저장</a:t>
            </a:r>
            <a:endParaRPr lang="en-US" altLang="ko-KR" dirty="0"/>
          </a:p>
          <a:p>
            <a:pPr lvl="2"/>
            <a:r>
              <a:rPr lang="ko-KR" altLang="en-US" dirty="0"/>
              <a:t>출력 장치를 반복적으로 사용하는 비효율성 개선</a:t>
            </a:r>
            <a:endParaRPr lang="en-US" altLang="ko-KR" dirty="0"/>
          </a:p>
          <a:p>
            <a:pPr lvl="1"/>
            <a:r>
              <a:rPr lang="ko-KR" altLang="en-US" dirty="0"/>
              <a:t>버퍼가 꽉 차거나 강제 출력 명령 시에 출력 장치에 출력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2616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11–13 </a:t>
            </a:r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71600" y="4437112"/>
            <a:ext cx="6408712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거울아 거울아 누가 제일 예쁘니</a:t>
            </a:r>
            <a:r>
              <a:rPr lang="en-US" altLang="ko-KR" sz="1200" dirty="0"/>
              <a:t>?</a:t>
            </a:r>
            <a:r>
              <a:rPr lang="ko-KR" altLang="en-US" sz="1200" dirty="0">
                <a:solidFill>
                  <a:srgbClr val="00B050"/>
                </a:solidFill>
              </a:rPr>
              <a:t>백설공주</a:t>
            </a:r>
          </a:p>
          <a:p>
            <a:r>
              <a:rPr lang="ko-KR" altLang="en-US" sz="1200" dirty="0"/>
              <a:t>세상에서 제일 예쁜 사람은 백설공주입니다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971600" y="1628800"/>
            <a:ext cx="6408712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#include &lt;string&gt;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err="1"/>
              <a:t>istream</a:t>
            </a:r>
            <a:r>
              <a:rPr lang="en-US" altLang="ko-KR" sz="1200" b="1" dirty="0"/>
              <a:t>&amp; question(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거울아 거울아 누가 제일 예쁘니</a:t>
            </a:r>
            <a:r>
              <a:rPr lang="en-US" altLang="ko-KR" sz="1200" dirty="0"/>
              <a:t>?";</a:t>
            </a:r>
          </a:p>
          <a:p>
            <a:pPr defTabSz="180000"/>
            <a:r>
              <a:rPr lang="en-US" altLang="ko-KR" sz="1200" dirty="0"/>
              <a:t>	return ins;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string answer;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cin</a:t>
            </a:r>
            <a:r>
              <a:rPr lang="en-US" altLang="ko-KR" sz="1200" dirty="0"/>
              <a:t> &gt;&gt; </a:t>
            </a:r>
            <a:r>
              <a:rPr lang="en-US" altLang="ko-KR" sz="1200" b="1" dirty="0"/>
              <a:t>question</a:t>
            </a:r>
            <a:r>
              <a:rPr lang="en-US" altLang="ko-KR" sz="1200" dirty="0"/>
              <a:t> &gt;&gt; answer;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세상에서 제일 예쁜 사람은 </a:t>
            </a:r>
            <a:r>
              <a:rPr lang="en-US" altLang="ko-KR" sz="1200" dirty="0"/>
              <a:t>" &lt;&lt; answer &lt;&lt;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707904" y="1916832"/>
            <a:ext cx="1189223" cy="325434"/>
          </a:xfrm>
          <a:prstGeom prst="wedgeRoundRectCallout">
            <a:avLst>
              <a:gd name="adj1" fmla="val -96075"/>
              <a:gd name="adj2" fmla="val 954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조작자</a:t>
            </a:r>
            <a:r>
              <a:rPr lang="ko-KR" altLang="en-US" sz="1000" dirty="0">
                <a:solidFill>
                  <a:schemeClr val="tx1"/>
                </a:solidFill>
              </a:rPr>
              <a:t> 작성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707904" y="3212976"/>
            <a:ext cx="1189223" cy="325434"/>
          </a:xfrm>
          <a:prstGeom prst="wedgeRoundRectCallout">
            <a:avLst>
              <a:gd name="adj1" fmla="val -158814"/>
              <a:gd name="adj2" fmla="val 10858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조작자</a:t>
            </a:r>
            <a:r>
              <a:rPr lang="ko-KR" altLang="en-US" sz="1000" dirty="0">
                <a:solidFill>
                  <a:schemeClr val="tx1"/>
                </a:solidFill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532796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키 입력 </a:t>
            </a:r>
            <a:r>
              <a:rPr lang="ko-KR" altLang="en-US" dirty="0" err="1"/>
              <a:t>스트림과</a:t>
            </a:r>
            <a:r>
              <a:rPr lang="ko-KR" altLang="en-US" dirty="0"/>
              <a:t> 버퍼의 역할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51" name="곱셈 기호 50"/>
          <p:cNvSpPr/>
          <p:nvPr/>
        </p:nvSpPr>
        <p:spPr>
          <a:xfrm>
            <a:off x="6433715" y="788908"/>
            <a:ext cx="256483" cy="278232"/>
          </a:xfrm>
          <a:prstGeom prst="mathMultiply">
            <a:avLst>
              <a:gd name="adj1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611560" y="1415030"/>
            <a:ext cx="7757567" cy="4750274"/>
            <a:chOff x="611560" y="1415030"/>
            <a:chExt cx="7757567" cy="4750274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1560" y="1415030"/>
              <a:ext cx="7757567" cy="4750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타원 12"/>
            <p:cNvSpPr/>
            <p:nvPr/>
          </p:nvSpPr>
          <p:spPr>
            <a:xfrm>
              <a:off x="1907704" y="5013176"/>
              <a:ext cx="1080120" cy="432048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878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스크린 출력 </a:t>
            </a:r>
            <a:r>
              <a:rPr lang="ko-KR" altLang="en-US" dirty="0" err="1"/>
              <a:t>스트림과</a:t>
            </a:r>
            <a:r>
              <a:rPr lang="ko-KR" altLang="en-US" dirty="0"/>
              <a:t> 버퍼의 역할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8028459" cy="3438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455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표준은 </a:t>
            </a:r>
            <a:r>
              <a:rPr lang="ko-KR" altLang="en-US" dirty="0" err="1"/>
              <a:t>스트림</a:t>
            </a:r>
            <a:r>
              <a:rPr lang="ko-KR" altLang="en-US" dirty="0"/>
              <a:t> 입출력만 지원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입출력 방식</a:t>
            </a:r>
            <a:r>
              <a:rPr lang="en-US" altLang="ko-KR" dirty="0"/>
              <a:t> 2</a:t>
            </a:r>
            <a:r>
              <a:rPr lang="ko-KR" altLang="en-US" dirty="0"/>
              <a:t>가지</a:t>
            </a:r>
            <a:endParaRPr lang="en-US" altLang="ko-KR" dirty="0"/>
          </a:p>
          <a:p>
            <a:pPr lvl="1"/>
            <a:r>
              <a:rPr lang="ko-KR" altLang="en-US" dirty="0" err="1"/>
              <a:t>스트림</a:t>
            </a:r>
            <a:r>
              <a:rPr lang="ko-KR" altLang="en-US" dirty="0"/>
              <a:t> 입출력 방식</a:t>
            </a:r>
            <a:r>
              <a:rPr lang="en-US" altLang="ko-KR" dirty="0"/>
              <a:t>(stream I/O)</a:t>
            </a:r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버퍼를 이용한 입출력 방식</a:t>
            </a:r>
            <a:endParaRPr lang="en-US" altLang="ko-KR" dirty="0"/>
          </a:p>
          <a:p>
            <a:pPr lvl="2"/>
            <a:r>
              <a:rPr lang="ko-KR" altLang="en-US" dirty="0"/>
              <a:t>입력된 키는 버퍼에 저장</a:t>
            </a:r>
            <a:endParaRPr lang="en-US" altLang="ko-KR" dirty="0"/>
          </a:p>
          <a:p>
            <a:pPr lvl="3"/>
            <a:r>
              <a:rPr lang="en-US" altLang="ko-KR" dirty="0"/>
              <a:t>&lt;Enter&gt;</a:t>
            </a:r>
            <a:r>
              <a:rPr lang="ko-KR" altLang="en-US" dirty="0"/>
              <a:t>키가 입력되면 프로그램이 버퍼에서 읽어가는 방식</a:t>
            </a:r>
            <a:endParaRPr lang="en-US" altLang="ko-KR" dirty="0"/>
          </a:p>
          <a:p>
            <a:pPr lvl="2"/>
            <a:r>
              <a:rPr lang="ko-KR" altLang="en-US" dirty="0"/>
              <a:t>출력되는 데이터는 일차적으로 </a:t>
            </a:r>
            <a:r>
              <a:rPr lang="ko-KR" altLang="en-US" dirty="0" err="1"/>
              <a:t>스트림</a:t>
            </a:r>
            <a:r>
              <a:rPr lang="ko-KR" altLang="en-US" dirty="0"/>
              <a:t> 버퍼에 저장</a:t>
            </a:r>
            <a:endParaRPr lang="en-US" altLang="ko-KR" dirty="0"/>
          </a:p>
          <a:p>
            <a:pPr lvl="3"/>
            <a:r>
              <a:rPr lang="ko-KR" altLang="en-US" dirty="0"/>
              <a:t>버퍼가 꽉 차거나</a:t>
            </a:r>
            <a:r>
              <a:rPr lang="en-US" altLang="ko-KR" dirty="0"/>
              <a:t>, ‘\n’</a:t>
            </a:r>
            <a:r>
              <a:rPr lang="ko-KR" altLang="en-US" dirty="0"/>
              <a:t>을 만나거나</a:t>
            </a:r>
            <a:r>
              <a:rPr lang="en-US" altLang="ko-KR" dirty="0"/>
              <a:t>, </a:t>
            </a:r>
            <a:r>
              <a:rPr lang="ko-KR" altLang="en-US" dirty="0"/>
              <a:t> 강제 출력 명령의 경우에만 버퍼가 출력 장치에 출력</a:t>
            </a:r>
            <a:endParaRPr lang="en-US" altLang="ko-KR" dirty="0"/>
          </a:p>
          <a:p>
            <a:pPr lvl="1"/>
            <a:r>
              <a:rPr lang="ko-KR" altLang="en-US" dirty="0"/>
              <a:t>저 수준 입출력 방식</a:t>
            </a:r>
            <a:r>
              <a:rPr lang="en-US" altLang="ko-KR" dirty="0"/>
              <a:t>(raw level console I/O)</a:t>
            </a:r>
          </a:p>
          <a:p>
            <a:pPr lvl="2"/>
            <a:r>
              <a:rPr lang="ko-KR" altLang="en-US" dirty="0"/>
              <a:t>키가 입력되는 즉시 프로그램에게 키 값 전달</a:t>
            </a:r>
            <a:endParaRPr lang="en-US" altLang="ko-KR" dirty="0"/>
          </a:p>
          <a:p>
            <a:pPr lvl="3"/>
            <a:r>
              <a:rPr lang="en-US" altLang="ko-KR" dirty="0"/>
              <a:t>&lt;Backspace&gt;</a:t>
            </a:r>
            <a:r>
              <a:rPr lang="ko-KR" altLang="en-US" dirty="0"/>
              <a:t>키 그 자체도 프로그램에게 바로 전달</a:t>
            </a:r>
            <a:endParaRPr lang="en-US" altLang="ko-KR" dirty="0"/>
          </a:p>
          <a:p>
            <a:pPr lvl="3"/>
            <a:r>
              <a:rPr lang="ko-KR" altLang="en-US" dirty="0"/>
              <a:t>게임 등 키 입력이 즉각적으로 필요한 곳에 사용</a:t>
            </a:r>
            <a:endParaRPr lang="en-US" altLang="ko-KR" dirty="0"/>
          </a:p>
          <a:p>
            <a:pPr lvl="2"/>
            <a:r>
              <a:rPr lang="ko-KR" altLang="en-US" dirty="0"/>
              <a:t>프로그램이 출력하는 즉시 출력 장치에 출력</a:t>
            </a:r>
            <a:endParaRPr lang="en-US" altLang="ko-KR" dirty="0"/>
          </a:p>
          <a:p>
            <a:pPr lvl="2"/>
            <a:r>
              <a:rPr lang="ko-KR" altLang="en-US" dirty="0"/>
              <a:t>컴파일러마다 다른 라이브러리나 </a:t>
            </a:r>
            <a:r>
              <a:rPr lang="en-US" altLang="ko-KR" dirty="0"/>
              <a:t>API </a:t>
            </a:r>
            <a:r>
              <a:rPr lang="ko-KR" altLang="en-US" dirty="0"/>
              <a:t>지원</a:t>
            </a:r>
            <a:endParaRPr lang="en-US" altLang="ko-KR" dirty="0"/>
          </a:p>
          <a:p>
            <a:pPr lvl="3"/>
            <a:r>
              <a:rPr lang="en-US" altLang="ko-KR" dirty="0"/>
              <a:t>C++ </a:t>
            </a:r>
            <a:r>
              <a:rPr lang="ko-KR" altLang="en-US" dirty="0"/>
              <a:t>프로그램의 호환성 낮음</a:t>
            </a:r>
            <a:endParaRPr lang="en-US" altLang="ko-KR" dirty="0"/>
          </a:p>
          <a:p>
            <a:r>
              <a:rPr lang="en-US" altLang="ko-KR" dirty="0"/>
              <a:t>C++ </a:t>
            </a:r>
            <a:r>
              <a:rPr lang="ko-KR" altLang="en-US" dirty="0"/>
              <a:t>표준은 스트림 입출력</a:t>
            </a:r>
            <a:r>
              <a:rPr lang="en-US" altLang="ko-KR" dirty="0"/>
              <a:t> </a:t>
            </a:r>
            <a:r>
              <a:rPr lang="ko-KR" altLang="en-US" dirty="0"/>
              <a:t>방식만 지원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입출력은 모든 표준 </a:t>
            </a:r>
            <a:r>
              <a:rPr lang="en-US" altLang="ko-KR" dirty="0"/>
              <a:t>C++ </a:t>
            </a:r>
            <a:r>
              <a:rPr lang="ko-KR" altLang="en-US" dirty="0"/>
              <a:t>컴파일러에 의해 </a:t>
            </a:r>
            <a:r>
              <a:rPr lang="ko-KR" altLang="en-US" dirty="0" err="1"/>
              <a:t>컴파일됨</a:t>
            </a:r>
            <a:endParaRPr lang="en-US" altLang="ko-KR" dirty="0"/>
          </a:p>
          <a:p>
            <a:pPr lvl="2"/>
            <a:r>
              <a:rPr lang="ko-KR" altLang="en-US" dirty="0"/>
              <a:t>높은 호환성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7311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2003</a:t>
            </a:r>
            <a:r>
              <a:rPr lang="ko-KR" altLang="en-US" dirty="0"/>
              <a:t>년</a:t>
            </a:r>
            <a:r>
              <a:rPr lang="en-US" altLang="ko-KR" dirty="0"/>
              <a:t> </a:t>
            </a:r>
            <a:r>
              <a:rPr lang="ko-KR" altLang="en-US" dirty="0"/>
              <a:t>이전의 </a:t>
            </a:r>
            <a:r>
              <a:rPr lang="en-US" altLang="ko-KR" dirty="0"/>
              <a:t>C++ </a:t>
            </a:r>
            <a:r>
              <a:rPr lang="ko-KR" altLang="en-US" dirty="0"/>
              <a:t>입출력 라이브러리의 약점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대표적인 구 표준</a:t>
            </a:r>
            <a:r>
              <a:rPr lang="en-US" altLang="ko-KR" dirty="0"/>
              <a:t>(C++03)</a:t>
            </a:r>
            <a:r>
              <a:rPr lang="ko-KR" altLang="en-US" dirty="0"/>
              <a:t> 입출력 라이브러리 클래스</a:t>
            </a:r>
            <a:endParaRPr lang="en-US" altLang="ko-KR" dirty="0"/>
          </a:p>
          <a:p>
            <a:pPr lvl="1"/>
            <a:r>
              <a:rPr lang="en-US" altLang="ko-KR" dirty="0" err="1"/>
              <a:t>ios</a:t>
            </a:r>
            <a:r>
              <a:rPr lang="en-US" altLang="ko-KR" dirty="0"/>
              <a:t>, </a:t>
            </a:r>
            <a:r>
              <a:rPr lang="en-US" altLang="ko-KR" dirty="0" err="1"/>
              <a:t>istream</a:t>
            </a:r>
            <a:r>
              <a:rPr lang="en-US" altLang="ko-KR" dirty="0"/>
              <a:t>, </a:t>
            </a:r>
            <a:r>
              <a:rPr lang="en-US" altLang="ko-KR" dirty="0" err="1"/>
              <a:t>ostream</a:t>
            </a:r>
            <a:r>
              <a:rPr lang="en-US" altLang="ko-KR" dirty="0"/>
              <a:t>, </a:t>
            </a:r>
            <a:r>
              <a:rPr lang="en-US" altLang="ko-KR" dirty="0" err="1"/>
              <a:t>iostream</a:t>
            </a:r>
            <a:r>
              <a:rPr lang="en-US" altLang="ko-KR" dirty="0"/>
              <a:t>, </a:t>
            </a:r>
            <a:r>
              <a:rPr lang="en-US" altLang="ko-KR" dirty="0" err="1"/>
              <a:t>ifstream</a:t>
            </a:r>
            <a:r>
              <a:rPr lang="en-US" altLang="ko-KR" dirty="0"/>
              <a:t>, </a:t>
            </a:r>
            <a:r>
              <a:rPr lang="en-US" altLang="ko-KR" dirty="0" err="1"/>
              <a:t>ofstream</a:t>
            </a:r>
            <a:r>
              <a:rPr lang="en-US" altLang="ko-KR" dirty="0"/>
              <a:t>, </a:t>
            </a:r>
            <a:r>
              <a:rPr lang="en-US" altLang="ko-KR" dirty="0" err="1"/>
              <a:t>fstream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문자</a:t>
            </a:r>
            <a:r>
              <a:rPr lang="ko-KR" altLang="en-US" dirty="0"/>
              <a:t>를 </a:t>
            </a:r>
            <a:r>
              <a:rPr lang="ko-KR" altLang="en-US" dirty="0">
                <a:solidFill>
                  <a:srgbClr val="FF0000"/>
                </a:solidFill>
              </a:rPr>
              <a:t>한 바이트</a:t>
            </a:r>
            <a:r>
              <a:rPr lang="ko-KR" altLang="en-US" dirty="0"/>
              <a:t>의 </a:t>
            </a:r>
            <a:r>
              <a:rPr lang="en-US" altLang="ko-KR" dirty="0">
                <a:solidFill>
                  <a:srgbClr val="FF0000"/>
                </a:solidFill>
              </a:rPr>
              <a:t>char</a:t>
            </a:r>
            <a:r>
              <a:rPr lang="ko-KR" altLang="en-US" dirty="0"/>
              <a:t>로 처리</a:t>
            </a:r>
            <a:endParaRPr lang="en-US" altLang="ko-KR" dirty="0"/>
          </a:p>
          <a:p>
            <a:pPr lvl="1"/>
            <a:r>
              <a:rPr lang="en-US" altLang="ko-KR" dirty="0" err="1"/>
              <a:t>cin</a:t>
            </a:r>
            <a:r>
              <a:rPr lang="en-US" altLang="ko-KR" dirty="0"/>
              <a:t> &gt;&gt;</a:t>
            </a:r>
            <a:r>
              <a:rPr lang="ko-KR" altLang="en-US" dirty="0"/>
              <a:t>로 문자를 읽을 때</a:t>
            </a:r>
            <a:r>
              <a:rPr lang="en-US" altLang="ko-KR" dirty="0"/>
              <a:t>, </a:t>
            </a:r>
            <a:r>
              <a:rPr lang="ko-KR" altLang="en-US" dirty="0"/>
              <a:t>한글 문자 읽을 수 없음</a:t>
            </a:r>
            <a:endParaRPr lang="en-US" altLang="ko-KR" dirty="0"/>
          </a:p>
          <a:p>
            <a:pPr lvl="2"/>
            <a:r>
              <a:rPr lang="ko-KR" altLang="en-US" dirty="0"/>
              <a:t>영어나 기호 </a:t>
            </a:r>
            <a:r>
              <a:rPr lang="en-US" altLang="ko-KR" dirty="0"/>
              <a:t>: 1 </a:t>
            </a:r>
            <a:r>
              <a:rPr lang="ko-KR" altLang="en-US" dirty="0"/>
              <a:t>바이트의 문자 코드</a:t>
            </a:r>
            <a:endParaRPr lang="en-US" altLang="ko-KR" dirty="0"/>
          </a:p>
          <a:p>
            <a:pPr lvl="2"/>
            <a:r>
              <a:rPr lang="ko-KR" altLang="en-US" dirty="0"/>
              <a:t>한글 문자 </a:t>
            </a:r>
            <a:r>
              <a:rPr lang="en-US" altLang="ko-KR" dirty="0"/>
              <a:t>: 2 </a:t>
            </a:r>
            <a:r>
              <a:rPr lang="ko-KR" altLang="en-US" dirty="0"/>
              <a:t>바이트의 문자 코드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지금도 마찬가지로 </a:t>
            </a:r>
            <a:r>
              <a:rPr lang="en-US" altLang="ko-KR" dirty="0" err="1"/>
              <a:t>cin</a:t>
            </a:r>
            <a:r>
              <a:rPr lang="ko-KR" altLang="en-US" dirty="0"/>
              <a:t>으로 한글을 문자 단위로는 읽을 수 없음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26739" y="3861048"/>
            <a:ext cx="6157455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dirty="0"/>
              <a:t>char </a:t>
            </a:r>
            <a:r>
              <a:rPr lang="en-US" altLang="ko-KR" dirty="0" err="1"/>
              <a:t>ch</a:t>
            </a:r>
            <a:r>
              <a:rPr lang="en-US" altLang="ko-KR" dirty="0"/>
              <a:t>;</a:t>
            </a:r>
          </a:p>
          <a:p>
            <a:pPr defTabSz="180000"/>
            <a:r>
              <a:rPr lang="en-US" altLang="ko-KR" dirty="0" err="1"/>
              <a:t>cin</a:t>
            </a:r>
            <a:r>
              <a:rPr lang="en-US" altLang="ko-KR" dirty="0"/>
              <a:t> &gt;&gt; </a:t>
            </a:r>
            <a:r>
              <a:rPr lang="en-US" altLang="ko-KR" dirty="0" err="1"/>
              <a:t>ch</a:t>
            </a:r>
            <a:r>
              <a:rPr lang="en-US" altLang="ko-KR" dirty="0"/>
              <a:t>; // </a:t>
            </a:r>
            <a:r>
              <a:rPr lang="ko-KR" altLang="en-US" dirty="0"/>
              <a:t>키보드로 문자 입력</a:t>
            </a:r>
            <a:r>
              <a:rPr lang="en-US" altLang="ko-KR" dirty="0"/>
              <a:t>. </a:t>
            </a:r>
            <a:r>
              <a:rPr lang="ko-KR" altLang="en-US" dirty="0"/>
              <a:t>한글 문자 읽을 수 없음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7261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16343</TotalTime>
  <Words>4549</Words>
  <Application>Microsoft Office PowerPoint</Application>
  <PresentationFormat>화면 슬라이드 쇼(4:3)</PresentationFormat>
  <Paragraphs>776</Paragraphs>
  <Slides>50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8" baseType="lpstr">
      <vt:lpstr>맑은 고딕</vt:lpstr>
      <vt:lpstr>바탕</vt:lpstr>
      <vt:lpstr>휴먼편지체</vt:lpstr>
      <vt:lpstr>Arial</vt:lpstr>
      <vt:lpstr>Courier New</vt:lpstr>
      <vt:lpstr>Wingdings</vt:lpstr>
      <vt:lpstr>Wingdings 2</vt:lpstr>
      <vt:lpstr>가을</vt:lpstr>
      <vt:lpstr>PowerPoint 프레젠테이션</vt:lpstr>
      <vt:lpstr>학습 목표</vt:lpstr>
      <vt:lpstr>스트림</vt:lpstr>
      <vt:lpstr>C++ 입출력 스트림</vt:lpstr>
      <vt:lpstr>C++ 입출력 스트림 버퍼</vt:lpstr>
      <vt:lpstr>키 입력 스트림과 버퍼의 역할</vt:lpstr>
      <vt:lpstr>스크린 출력 스트림과 버퍼의 역할</vt:lpstr>
      <vt:lpstr>C++ 표준은 스트림 입출력만 지원</vt:lpstr>
      <vt:lpstr>2003년 이전의 C++ 입출력 라이브러리의 약점</vt:lpstr>
      <vt:lpstr>현재의 표준 C++ 입출력 라이브러리</vt:lpstr>
      <vt:lpstr>using 지시어로 ios, istream, ostream, iostream 이름의 별칭 생성 </vt:lpstr>
      <vt:lpstr>입출력 클래스 소개</vt:lpstr>
      <vt:lpstr>C++ 표준 입출력 스트림 객체</vt:lpstr>
      <vt:lpstr>&lt;iostream&gt; 헤더 파일에 선언된 스트림 객체들</vt:lpstr>
      <vt:lpstr>ostream 멤버 함수</vt:lpstr>
      <vt:lpstr>예제 11–1 ostream 멤버 함수를 이용한 문자 출력</vt:lpstr>
      <vt:lpstr>istream 멤버 함수 – 문자 입력, get() 함수</vt:lpstr>
      <vt:lpstr>ch = cin.get()의 실행 사례</vt:lpstr>
      <vt:lpstr>예제 11-2 get()과  get(char&amp;)을  이용한 한 줄의 문자 읽기 </vt:lpstr>
      <vt:lpstr>문자열 입력</vt:lpstr>
      <vt:lpstr>예제 11–3 get(char*, int)을 이용한 문자열 입력</vt:lpstr>
      <vt:lpstr>한 줄 읽기</vt:lpstr>
      <vt:lpstr>예제 11-4 getline()으로 한 줄 단위로 문장 읽기</vt:lpstr>
      <vt:lpstr>입력 문자 건너 띄기와 문자 개수 알아내기</vt:lpstr>
      <vt:lpstr>포맷 입출력</vt:lpstr>
      <vt:lpstr>포맷 플래그</vt:lpstr>
      <vt:lpstr>ios 클래스에 정의된 포맷 플래그</vt:lpstr>
      <vt:lpstr>포맷 플래그를 세팅하는 멤버 함수</vt:lpstr>
      <vt:lpstr>예제 11–5 setf(), unsetf()를 사용한 포맷 출력</vt:lpstr>
      <vt:lpstr>포맷 함수 활용</vt:lpstr>
      <vt:lpstr>예제 11–6 width(), fill(), precision()을 사용한 포맷 출력</vt:lpstr>
      <vt:lpstr>조작자</vt:lpstr>
      <vt:lpstr>매개 변수 없는 조작자</vt:lpstr>
      <vt:lpstr>매개 변수를 가진 조작자</vt:lpstr>
      <vt:lpstr>예제 11–7 매개 변수 없는 조작자 사용</vt:lpstr>
      <vt:lpstr>예제 11–8 매개 변수를 가진 조작자 사용 예</vt:lpstr>
      <vt:lpstr>삽입 연산자(&lt;&lt;)</vt:lpstr>
      <vt:lpstr>삽입 연산자의 실행 과정</vt:lpstr>
      <vt:lpstr>사용자 삽입 연산자 만들기</vt:lpstr>
      <vt:lpstr>cout &lt;&lt; p;를 위한 &lt;&lt; 연산자 만들기</vt:lpstr>
      <vt:lpstr>예제 11-9 Point 객체를 스트림에 출력하는 &lt;&lt; 연산자 작성</vt:lpstr>
      <vt:lpstr>예제 11–10 Book 클래스를 만들고 Book 객체를 스트림에 출력하는 &lt;&lt; 연산자 작성</vt:lpstr>
      <vt:lpstr>추출 연산자(&gt;&gt;)</vt:lpstr>
      <vt:lpstr>사용자 추출 연산자 만들기</vt:lpstr>
      <vt:lpstr>cin &gt;&gt; p;를 위한 &gt;&gt; 연산자 만들기</vt:lpstr>
      <vt:lpstr>예제 11-11 Point 객체를 입력 받는 &gt;&gt; 연산자 작성 </vt:lpstr>
      <vt:lpstr>조작자 실행 과정</vt:lpstr>
      <vt:lpstr>사용자 정의 조작자 함수 원형</vt:lpstr>
      <vt:lpstr>예제 11–12 사용자 정의 조작자 만들기</vt:lpstr>
      <vt:lpstr>예제 11–13 사용자 정의 조작자 만들기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황기태</cp:lastModifiedBy>
  <cp:revision>518</cp:revision>
  <dcterms:created xsi:type="dcterms:W3CDTF">2011-08-27T14:53:28Z</dcterms:created>
  <dcterms:modified xsi:type="dcterms:W3CDTF">2022-07-30T02:12:00Z</dcterms:modified>
</cp:coreProperties>
</file>